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91" r:id="rId5"/>
    <p:sldMasterId id="2147483704" r:id="rId6"/>
    <p:sldMasterId id="2147483717" r:id="rId7"/>
  </p:sldMasterIdLst>
  <p:notesMasterIdLst>
    <p:notesMasterId r:id="rId53"/>
  </p:notesMasterIdLst>
  <p:sldIdLst>
    <p:sldId id="450" r:id="rId8"/>
    <p:sldId id="451" r:id="rId9"/>
    <p:sldId id="452" r:id="rId10"/>
    <p:sldId id="456" r:id="rId11"/>
    <p:sldId id="457" r:id="rId12"/>
    <p:sldId id="458" r:id="rId13"/>
    <p:sldId id="426" r:id="rId14"/>
    <p:sldId id="448" r:id="rId15"/>
    <p:sldId id="461" r:id="rId16"/>
    <p:sldId id="462" r:id="rId17"/>
    <p:sldId id="464" r:id="rId18"/>
    <p:sldId id="466" r:id="rId19"/>
    <p:sldId id="465" r:id="rId20"/>
    <p:sldId id="467" r:id="rId21"/>
    <p:sldId id="469" r:id="rId22"/>
    <p:sldId id="468" r:id="rId23"/>
    <p:sldId id="472" r:id="rId24"/>
    <p:sldId id="471" r:id="rId25"/>
    <p:sldId id="473" r:id="rId26"/>
    <p:sldId id="474" r:id="rId27"/>
    <p:sldId id="475" r:id="rId28"/>
    <p:sldId id="476" r:id="rId29"/>
    <p:sldId id="477" r:id="rId30"/>
    <p:sldId id="453" r:id="rId31"/>
    <p:sldId id="478" r:id="rId32"/>
    <p:sldId id="479" r:id="rId33"/>
    <p:sldId id="480" r:id="rId34"/>
    <p:sldId id="481" r:id="rId35"/>
    <p:sldId id="482" r:id="rId36"/>
    <p:sldId id="483" r:id="rId37"/>
    <p:sldId id="485" r:id="rId38"/>
    <p:sldId id="455" r:id="rId39"/>
    <p:sldId id="486" r:id="rId40"/>
    <p:sldId id="490" r:id="rId41"/>
    <p:sldId id="491" r:id="rId42"/>
    <p:sldId id="492" r:id="rId43"/>
    <p:sldId id="487" r:id="rId44"/>
    <p:sldId id="496" r:id="rId45"/>
    <p:sldId id="488" r:id="rId46"/>
    <p:sldId id="493" r:id="rId47"/>
    <p:sldId id="494" r:id="rId48"/>
    <p:sldId id="495" r:id="rId49"/>
    <p:sldId id="484" r:id="rId50"/>
    <p:sldId id="447" r:id="rId51"/>
    <p:sldId id="4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54501D4E-9689-4057-BA76-F9B887FE214C}" name="Gokhan Dikmener" initials="GD" userId="S::gokhan.dikmener@undp.org::9723776f-4214-4c1d-a3cf-ef6f76b31897" providerId="AD"/>
  <p188:author id="{7EE290B3-41AE-3A4B-7BAA-4A2FF2A2DB4F}" name="Dina Akylbekova" initials="DA" userId="S::dina.akylbekova@undp.org::d0186547-350c-4ee8-9f3b-afe70f175dd5"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7F"/>
    <a:srgbClr val="4CA3AA"/>
    <a:srgbClr val="FFC837"/>
    <a:srgbClr val="FFC836"/>
    <a:srgbClr val="2B2551"/>
    <a:srgbClr val="5059B3"/>
    <a:srgbClr val="BFBFBF"/>
    <a:srgbClr val="816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19822-4F21-1CF0-CAD8-71C6CE69AAB1}" v="34" dt="2024-09-30T20:06:10.387"/>
    <p1510:client id="{283D6C13-47FB-459B-95D7-7EFB8B08C545}" v="978" dt="2024-10-01T19:07:14.980"/>
    <p1510:client id="{DB17FC18-B7B5-0CB2-9BF0-D99D7F5DE8C6}" v="98" dt="2024-10-01T19:07:5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8/10/relationships/authors" Targe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C8F11-D0DF-4008-860B-4A7D93BC166E}" type="datetimeFigureOut">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C2A8A-8D13-4B94-B9F1-C53F69A20F96}" type="slidenum">
              <a:t>‹#›</a:t>
            </a:fld>
            <a:endParaRPr lang="en-US"/>
          </a:p>
        </p:txBody>
      </p:sp>
    </p:spTree>
    <p:extLst>
      <p:ext uri="{BB962C8B-B14F-4D97-AF65-F5344CB8AC3E}">
        <p14:creationId xmlns:p14="http://schemas.microsoft.com/office/powerpoint/2010/main" val="1250900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2</a:t>
            </a:fld>
            <a:endParaRPr lang="en-US"/>
          </a:p>
        </p:txBody>
      </p:sp>
    </p:spTree>
    <p:extLst>
      <p:ext uri="{BB962C8B-B14F-4D97-AF65-F5344CB8AC3E}">
        <p14:creationId xmlns:p14="http://schemas.microsoft.com/office/powerpoint/2010/main" val="515713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17</a:t>
            </a:fld>
            <a:endParaRPr lang="en-TR"/>
          </a:p>
        </p:txBody>
      </p:sp>
    </p:spTree>
    <p:extLst>
      <p:ext uri="{BB962C8B-B14F-4D97-AF65-F5344CB8AC3E}">
        <p14:creationId xmlns:p14="http://schemas.microsoft.com/office/powerpoint/2010/main" val="365888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E1486C-A7A5-4436-8111-6FB9AC8714F1}" type="slidenum">
              <a:rPr lang="ko-KR" altLang="en-US" smtClean="0"/>
              <a:t>45</a:t>
            </a:fld>
            <a:endParaRPr lang="ko-KR" altLang="en-US"/>
          </a:p>
        </p:txBody>
      </p:sp>
    </p:spTree>
    <p:extLst>
      <p:ext uri="{BB962C8B-B14F-4D97-AF65-F5344CB8AC3E}">
        <p14:creationId xmlns:p14="http://schemas.microsoft.com/office/powerpoint/2010/main" val="281128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4</a:t>
            </a:fld>
            <a:endParaRPr lang="en-US"/>
          </a:p>
        </p:txBody>
      </p:sp>
    </p:spTree>
    <p:extLst>
      <p:ext uri="{BB962C8B-B14F-4D97-AF65-F5344CB8AC3E}">
        <p14:creationId xmlns:p14="http://schemas.microsoft.com/office/powerpoint/2010/main" val="2988656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5</a:t>
            </a:fld>
            <a:endParaRPr lang="en-US"/>
          </a:p>
        </p:txBody>
      </p:sp>
    </p:spTree>
    <p:extLst>
      <p:ext uri="{BB962C8B-B14F-4D97-AF65-F5344CB8AC3E}">
        <p14:creationId xmlns:p14="http://schemas.microsoft.com/office/powerpoint/2010/main" val="3010809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6</a:t>
            </a:fld>
            <a:endParaRPr lang="en-US"/>
          </a:p>
        </p:txBody>
      </p:sp>
    </p:spTree>
    <p:extLst>
      <p:ext uri="{BB962C8B-B14F-4D97-AF65-F5344CB8AC3E}">
        <p14:creationId xmlns:p14="http://schemas.microsoft.com/office/powerpoint/2010/main" val="37042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7</a:t>
            </a:fld>
            <a:endParaRPr lang="en-TR"/>
          </a:p>
        </p:txBody>
      </p:sp>
    </p:spTree>
    <p:extLst>
      <p:ext uri="{BB962C8B-B14F-4D97-AF65-F5344CB8AC3E}">
        <p14:creationId xmlns:p14="http://schemas.microsoft.com/office/powerpoint/2010/main" val="407722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9</a:t>
            </a:fld>
            <a:endParaRPr lang="en-TR"/>
          </a:p>
        </p:txBody>
      </p:sp>
    </p:spTree>
    <p:extLst>
      <p:ext uri="{BB962C8B-B14F-4D97-AF65-F5344CB8AC3E}">
        <p14:creationId xmlns:p14="http://schemas.microsoft.com/office/powerpoint/2010/main" val="3484081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10</a:t>
            </a:fld>
            <a:endParaRPr lang="en-TR"/>
          </a:p>
        </p:txBody>
      </p:sp>
    </p:spTree>
    <p:extLst>
      <p:ext uri="{BB962C8B-B14F-4D97-AF65-F5344CB8AC3E}">
        <p14:creationId xmlns:p14="http://schemas.microsoft.com/office/powerpoint/2010/main" val="428062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14</a:t>
            </a:fld>
            <a:endParaRPr lang="en-TR"/>
          </a:p>
        </p:txBody>
      </p:sp>
    </p:spTree>
    <p:extLst>
      <p:ext uri="{BB962C8B-B14F-4D97-AF65-F5344CB8AC3E}">
        <p14:creationId xmlns:p14="http://schemas.microsoft.com/office/powerpoint/2010/main" val="3888665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16</a:t>
            </a:fld>
            <a:endParaRPr lang="en-TR"/>
          </a:p>
        </p:txBody>
      </p:sp>
    </p:spTree>
    <p:extLst>
      <p:ext uri="{BB962C8B-B14F-4D97-AF65-F5344CB8AC3E}">
        <p14:creationId xmlns:p14="http://schemas.microsoft.com/office/powerpoint/2010/main" val="65055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data.humdata.org/search?q=effect+of+climate+change+on+food+supply&amp;ext_search_source=main-nav" TargetMode="External"/><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8.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007/s10668-024-05212-1" TargetMode="External"/><Relationship Id="rId7" Type="http://schemas.openxmlformats.org/officeDocument/2006/relationships/hyperlink" Target="https://www.geo.fu-berlin.de/en/v/iwrm/Implementation/water_and_the_physical_environment/Climate-and-Climate-Change/climate_change/index.html" TargetMode="External"/><Relationship Id="rId2" Type="http://schemas.openxmlformats.org/officeDocument/2006/relationships/hyperlink" Target="https://www.asyousow.org/our-work/climate-and-energy/climate-change" TargetMode="External"/><Relationship Id="rId1" Type="http://schemas.openxmlformats.org/officeDocument/2006/relationships/slideLayout" Target="../slideLayouts/slideLayout38.xml"/><Relationship Id="rId6" Type="http://schemas.openxmlformats.org/officeDocument/2006/relationships/hyperlink" Target="https://medium.com/daia/artificial-intelligence-and-global-challenges-a-plan-for-progress-603efece1905" TargetMode="External"/><Relationship Id="rId5" Type="http://schemas.openxmlformats.org/officeDocument/2006/relationships/hyperlink" Target="https://waitro.org/event/waitro-sdg2-workgroup-webinar-harvesting-global-solutions-uniting-for-zero-hunger-research-collaborations-and-funding-opportunities/" TargetMode="External"/><Relationship Id="rId4" Type="http://schemas.openxmlformats.org/officeDocument/2006/relationships/hyperlink" Target="https://seea.un.org/sites/seea.un.org/files/food_security_indicators.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ata.humdata.org/search?q=effect+of+climate+change+on+food+supply&amp;ext_search_source=main-nav" TargetMode="External"/><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hyperlink" Target="https://www.fao.org/faostat/en/#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a:xfrm>
            <a:off x="831850" y="922929"/>
            <a:ext cx="10515600" cy="2852737"/>
          </a:xfrm>
        </p:spPr>
        <p:txBody>
          <a:bodyPr/>
          <a:lstStyle/>
          <a:p>
            <a:pPr algn="ctr"/>
            <a:r>
              <a:rPr lang="en-US" dirty="0">
                <a:cs typeface="Calibri Light"/>
              </a:rPr>
              <a:t>Impacts of climate change on food Security</a:t>
            </a:r>
            <a:endParaRPr lang="en-US" dirty="0"/>
          </a:p>
        </p:txBody>
      </p:sp>
      <p:sp>
        <p:nvSpPr>
          <p:cNvPr id="3" name="Text Placeholder 2">
            <a:extLst>
              <a:ext uri="{FF2B5EF4-FFF2-40B4-BE49-F238E27FC236}">
                <a16:creationId xmlns:a16="http://schemas.microsoft.com/office/drawing/2014/main" id="{26A01406-CE87-67FD-1433-72C6D6211A0B}"/>
              </a:ext>
            </a:extLst>
          </p:cNvPr>
          <p:cNvSpPr>
            <a:spLocks noGrp="1"/>
          </p:cNvSpPr>
          <p:nvPr>
            <p:ph type="body" idx="1"/>
          </p:nvPr>
        </p:nvSpPr>
        <p:spPr>
          <a:xfrm>
            <a:off x="831850" y="3775667"/>
            <a:ext cx="10515600" cy="2852736"/>
          </a:xfrm>
        </p:spPr>
        <p:txBody>
          <a:bodyPr vert="horz" lIns="91440" tIns="45720" rIns="91440" bIns="45720" rtlCol="0" anchor="t">
            <a:normAutofit fontScale="70000" lnSpcReduction="20000"/>
          </a:bodyPr>
          <a:lstStyle/>
          <a:p>
            <a:r>
              <a:rPr lang="en-US" dirty="0">
                <a:cs typeface="Calibri"/>
              </a:rPr>
              <a:t>Students name:</a:t>
            </a:r>
          </a:p>
          <a:p>
            <a:pPr marL="457200" indent="-457200">
              <a:buFont typeface="+mj-lt"/>
              <a:buAutoNum type="arabicPeriod"/>
            </a:pPr>
            <a:r>
              <a:rPr lang="en-US" dirty="0">
                <a:cs typeface="Calibri"/>
              </a:rPr>
              <a:t>Mohamed </a:t>
            </a:r>
            <a:r>
              <a:rPr lang="en-US" dirty="0" err="1">
                <a:cs typeface="Calibri"/>
              </a:rPr>
              <a:t>Fadlelseed</a:t>
            </a:r>
            <a:endParaRPr lang="en-US" dirty="0">
              <a:cs typeface="Calibri"/>
            </a:endParaRPr>
          </a:p>
          <a:p>
            <a:pPr marL="457200" indent="-457200">
              <a:buFont typeface="+mj-lt"/>
              <a:buAutoNum type="arabicPeriod"/>
            </a:pPr>
            <a:r>
              <a:rPr lang="en-US" dirty="0">
                <a:cs typeface="Calibri"/>
              </a:rPr>
              <a:t>Fulchany </a:t>
            </a:r>
            <a:r>
              <a:rPr lang="en-US" dirty="0" err="1">
                <a:cs typeface="Calibri"/>
              </a:rPr>
              <a:t>Arvelin</a:t>
            </a:r>
            <a:r>
              <a:rPr lang="en-US" dirty="0">
                <a:cs typeface="Calibri"/>
              </a:rPr>
              <a:t> </a:t>
            </a:r>
            <a:r>
              <a:rPr lang="en-US" dirty="0" err="1">
                <a:cs typeface="Calibri"/>
              </a:rPr>
              <a:t>Nanitelamio</a:t>
            </a:r>
            <a:endParaRPr lang="en-US" dirty="0">
              <a:cs typeface="Calibri"/>
            </a:endParaRPr>
          </a:p>
          <a:p>
            <a:pPr marL="457200" indent="-457200">
              <a:buFont typeface="+mj-lt"/>
              <a:buAutoNum type="arabicPeriod"/>
            </a:pPr>
            <a:r>
              <a:rPr lang="en-US" dirty="0" err="1">
                <a:cs typeface="Calibri"/>
              </a:rPr>
              <a:t>Bacoro</a:t>
            </a:r>
            <a:r>
              <a:rPr lang="en-US" dirty="0">
                <a:cs typeface="Calibri"/>
              </a:rPr>
              <a:t> </a:t>
            </a:r>
            <a:r>
              <a:rPr lang="en-US" dirty="0" err="1">
                <a:cs typeface="Calibri"/>
              </a:rPr>
              <a:t>dit</a:t>
            </a:r>
            <a:r>
              <a:rPr lang="en-US" dirty="0">
                <a:cs typeface="Calibri"/>
              </a:rPr>
              <a:t> </a:t>
            </a:r>
            <a:r>
              <a:rPr lang="en-US" dirty="0" err="1">
                <a:cs typeface="Calibri"/>
              </a:rPr>
              <a:t>Elhadj</a:t>
            </a:r>
            <a:r>
              <a:rPr lang="en-US" dirty="0">
                <a:cs typeface="Calibri"/>
              </a:rPr>
              <a:t> </a:t>
            </a:r>
            <a:r>
              <a:rPr lang="en-US" dirty="0" err="1">
                <a:cs typeface="Calibri"/>
              </a:rPr>
              <a:t>lansar</a:t>
            </a:r>
            <a:endParaRPr lang="en-US" dirty="0">
              <a:cs typeface="Calibri"/>
            </a:endParaRPr>
          </a:p>
          <a:p>
            <a:pPr marL="457200" indent="-457200">
              <a:buFont typeface="+mj-lt"/>
              <a:buAutoNum type="arabicPeriod"/>
            </a:pPr>
            <a:r>
              <a:rPr lang="en-US" dirty="0">
                <a:cs typeface="Calibri"/>
              </a:rPr>
              <a:t>Madalena </a:t>
            </a:r>
            <a:r>
              <a:rPr lang="en-US" dirty="0" err="1">
                <a:cs typeface="Calibri"/>
              </a:rPr>
              <a:t>Makiesse</a:t>
            </a:r>
            <a:endParaRPr lang="en-US" dirty="0">
              <a:cs typeface="Calibri"/>
            </a:endParaRPr>
          </a:p>
          <a:p>
            <a:pPr marL="457200" indent="-457200">
              <a:buFont typeface="+mj-lt"/>
              <a:buAutoNum type="arabicPeriod"/>
            </a:pPr>
            <a:r>
              <a:rPr lang="en-US" dirty="0">
                <a:cs typeface="Calibri"/>
              </a:rPr>
              <a:t>Zeinab Mohmmed</a:t>
            </a:r>
          </a:p>
          <a:p>
            <a:pPr marL="457200" indent="-457200">
              <a:buFont typeface="+mj-lt"/>
              <a:buAutoNum type="arabicPeriod"/>
            </a:pPr>
            <a:r>
              <a:rPr lang="en-US" dirty="0" err="1">
                <a:cs typeface="Calibri"/>
              </a:rPr>
              <a:t>Israa</a:t>
            </a:r>
            <a:r>
              <a:rPr lang="en-US" dirty="0">
                <a:cs typeface="Calibri"/>
              </a:rPr>
              <a:t> Abdulrahman Mohammed </a:t>
            </a:r>
            <a:r>
              <a:rPr lang="en-US" dirty="0" err="1">
                <a:cs typeface="Calibri"/>
              </a:rPr>
              <a:t>kheir</a:t>
            </a:r>
            <a:endParaRPr lang="en-US" dirty="0">
              <a:cs typeface="Calibri"/>
            </a:endParaRPr>
          </a:p>
          <a:p>
            <a:pPr algn="ctr"/>
            <a:endParaRPr lang="en-US" dirty="0">
              <a:cs typeface="Calibri"/>
            </a:endParaRPr>
          </a:p>
          <a:p>
            <a:pPr algn="ctr"/>
            <a:r>
              <a:rPr lang="en-US" dirty="0">
                <a:cs typeface="Calibri"/>
              </a:rPr>
              <a:t>25.09.2024</a:t>
            </a:r>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94845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a:xfrm>
            <a:off x="783868" y="753740"/>
            <a:ext cx="10471864" cy="921254"/>
          </a:xfrm>
        </p:spPr>
        <p:txBody>
          <a:bodyPr/>
          <a:lstStyle/>
          <a:p>
            <a:r>
              <a:rPr lang="en-US" b="1"/>
              <a:t>Data Collection</a:t>
            </a:r>
            <a:r>
              <a:rPr lang="tr-TR" b="1"/>
              <a:t> </a:t>
            </a:r>
            <a:endParaRPr lang="tr-TR"/>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680484" y="1535064"/>
            <a:ext cx="5263116" cy="2558470"/>
          </a:xfrm>
        </p:spPr>
        <p:txBody>
          <a:bodyPr vert="horz" lIns="91440" tIns="45720" rIns="91440" bIns="45720" rtlCol="0" anchor="t">
            <a:normAutofit fontScale="70000" lnSpcReduction="20000"/>
          </a:bodyPr>
          <a:lstStyle/>
          <a:p>
            <a:pPr marL="342900" indent="-342900"/>
            <a:r>
              <a:rPr lang="en-US"/>
              <a:t>Preprocessing steps during data collection</a:t>
            </a:r>
            <a:endParaRPr lang="en-US" sz="2400">
              <a:ea typeface="Calibri" panose="020F0502020204030204"/>
              <a:cs typeface="Calibri" panose="020F0502020204030204"/>
            </a:endParaRPr>
          </a:p>
          <a:p>
            <a:pPr marL="0" indent="0">
              <a:buNone/>
            </a:pPr>
            <a:r>
              <a:rPr lang="en-US">
                <a:ea typeface="Calibri"/>
                <a:cs typeface="Calibri"/>
              </a:rPr>
              <a:t>For </a:t>
            </a:r>
            <a:r>
              <a:rPr lang="en-US" sz="2000">
                <a:ea typeface="Calibri"/>
                <a:cs typeface="Calibri"/>
                <a:hlinkClick r:id="rId3"/>
              </a:rPr>
              <a:t>The Humanitarian Data Exchange (humdata.org)</a:t>
            </a:r>
            <a:r>
              <a:rPr lang="en-US" sz="2000">
                <a:ea typeface="Calibri"/>
                <a:cs typeface="Calibri"/>
              </a:rPr>
              <a:t>:-</a:t>
            </a:r>
          </a:p>
          <a:p>
            <a:pPr marL="800100" lvl="1" indent="-342900" algn="just">
              <a:lnSpc>
                <a:spcPct val="150000"/>
              </a:lnSpc>
            </a:pPr>
            <a:r>
              <a:rPr lang="tr" sz="2300">
                <a:cs typeface="Times New Roman"/>
              </a:rPr>
              <a:t>Preprocessing during the data collection phase included </a:t>
            </a:r>
            <a:r>
              <a:rPr lang="tr" sz="2300" b="1">
                <a:cs typeface="Times New Roman"/>
              </a:rPr>
              <a:t>cleaning</a:t>
            </a:r>
            <a:r>
              <a:rPr lang="tr" sz="2300">
                <a:cs typeface="Times New Roman"/>
              </a:rPr>
              <a:t>, </a:t>
            </a:r>
            <a:r>
              <a:rPr lang="tr" sz="2300" b="1">
                <a:cs typeface="Times New Roman"/>
              </a:rPr>
              <a:t>normalizing</a:t>
            </a:r>
            <a:r>
              <a:rPr lang="tr" sz="2300">
                <a:cs typeface="Times New Roman"/>
              </a:rPr>
              <a:t>, and </a:t>
            </a:r>
            <a:r>
              <a:rPr lang="tr" sz="2300" b="1">
                <a:cs typeface="Times New Roman"/>
              </a:rPr>
              <a:t>aggregating</a:t>
            </a:r>
            <a:r>
              <a:rPr lang="tr" sz="2300">
                <a:cs typeface="Times New Roman"/>
              </a:rPr>
              <a:t> the data from different sources. </a:t>
            </a:r>
            <a:endParaRPr lang="en-US" sz="2300">
              <a:cs typeface="Times New Roman"/>
            </a:endParaRPr>
          </a:p>
          <a:p>
            <a:pPr marL="800100" lvl="1" indent="-342900" algn="just">
              <a:lnSpc>
                <a:spcPct val="150000"/>
              </a:lnSpc>
            </a:pPr>
            <a:r>
              <a:rPr lang="tr" sz="2300">
                <a:cs typeface="Times New Roman"/>
              </a:rPr>
              <a:t>Datasets were downloaded in CSV format and prepared for feature engineering.</a:t>
            </a:r>
            <a:endParaRPr lang="en-US" sz="2300" b="1" i="0" u="none" strike="noStrike" kern="1200" noProof="0">
              <a:solidFill>
                <a:srgbClr val="FFFFFF"/>
              </a:solidFill>
              <a:ea typeface="+mn-ea"/>
              <a:cs typeface="+mn-cs"/>
            </a:endParaRPr>
          </a:p>
          <a:p>
            <a:pPr marL="0" indent="0">
              <a:buNone/>
            </a:pPr>
            <a:endParaRPr lang="en-US" sz="2800" b="1" i="0" u="none" strike="noStrike" kern="1200" noProof="0">
              <a:solidFill>
                <a:srgbClr val="FFFFFF"/>
              </a:solidFill>
              <a:latin typeface="Calibri"/>
              <a:ea typeface="+mn-ea"/>
              <a:cs typeface="+mn-cs"/>
            </a:endParaRPr>
          </a:p>
          <a:p>
            <a:endParaRPr lang="tr-T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6" name="Picture 5" descr="A screenshot of a computer program&#10;&#10;Description automatically generated">
            <a:extLst>
              <a:ext uri="{FF2B5EF4-FFF2-40B4-BE49-F238E27FC236}">
                <a16:creationId xmlns:a16="http://schemas.microsoft.com/office/drawing/2014/main" id="{D31D137B-1D50-60C9-C5B5-961404FBA63F}"/>
              </a:ext>
            </a:extLst>
          </p:cNvPr>
          <p:cNvPicPr>
            <a:picLocks noChangeAspect="1"/>
          </p:cNvPicPr>
          <p:nvPr/>
        </p:nvPicPr>
        <p:blipFill>
          <a:blip r:embed="rId4"/>
          <a:stretch>
            <a:fillRect/>
          </a:stretch>
        </p:blipFill>
        <p:spPr>
          <a:xfrm>
            <a:off x="6248402" y="1536660"/>
            <a:ext cx="5403178" cy="337206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8F7698FE-D571-A1ED-9481-50A33C8EB358}"/>
              </a:ext>
            </a:extLst>
          </p:cNvPr>
          <p:cNvPicPr>
            <a:picLocks noChangeAspect="1"/>
          </p:cNvPicPr>
          <p:nvPr/>
        </p:nvPicPr>
        <p:blipFill>
          <a:blip r:embed="rId5"/>
          <a:srcRect r="-1521" b="25890"/>
          <a:stretch/>
        </p:blipFill>
        <p:spPr>
          <a:xfrm>
            <a:off x="540421" y="3920837"/>
            <a:ext cx="5555605" cy="2759610"/>
          </a:xfrm>
          <a:prstGeom prst="rect">
            <a:avLst/>
          </a:prstGeom>
        </p:spPr>
      </p:pic>
    </p:spTree>
    <p:extLst>
      <p:ext uri="{BB962C8B-B14F-4D97-AF65-F5344CB8AC3E}">
        <p14:creationId xmlns:p14="http://schemas.microsoft.com/office/powerpoint/2010/main" val="391729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B64EBD-3267-C18A-78CA-4EFB7A9F0163}"/>
              </a:ext>
            </a:extLst>
          </p:cNvPr>
          <p:cNvSpPr>
            <a:spLocks noGrp="1"/>
          </p:cNvSpPr>
          <p:nvPr>
            <p:ph idx="1"/>
          </p:nvPr>
        </p:nvSpPr>
        <p:spPr>
          <a:xfrm>
            <a:off x="1039650" y="990683"/>
            <a:ext cx="10287675" cy="5399484"/>
          </a:xfrm>
        </p:spPr>
        <p:txBody>
          <a:bodyPr vert="horz" lIns="91440" tIns="45720" rIns="91440" bIns="45720" rtlCol="0" anchor="t">
            <a:noAutofit/>
          </a:bodyPr>
          <a:lstStyle/>
          <a:p>
            <a:pPr algn="just">
              <a:buFont typeface="Wingdings" panose="05000000000000000000" pitchFamily="2" charset="2"/>
              <a:buChar char="Ø"/>
            </a:pPr>
            <a:r>
              <a:rPr lang="en-US" sz="1800" b="1">
                <a:ea typeface="+mn-lt"/>
                <a:cs typeface="Times New Roman"/>
              </a:rPr>
              <a:t>Setting Directory and Defining Features</a:t>
            </a:r>
            <a:r>
              <a:rPr lang="en-US" sz="1800">
                <a:ea typeface="+mn-lt"/>
                <a:cs typeface="Times New Roman"/>
              </a:rPr>
              <a:t>:</a:t>
            </a:r>
            <a:endParaRPr lang="en-US" sz="1800">
              <a:ea typeface="+mn-lt"/>
              <a:cs typeface="Times"/>
            </a:endParaRPr>
          </a:p>
          <a:p>
            <a:pPr lvl="1" algn="just">
              <a:buFont typeface="Arial"/>
              <a:buChar char="•"/>
            </a:pPr>
            <a:r>
              <a:rPr lang="en-US" sz="1800">
                <a:ea typeface="+mn-lt"/>
                <a:cs typeface="Times New Roman"/>
              </a:rPr>
              <a:t>The script starts by defining a directory path (D:\Capstone\Countries) where the dataset files are stored.</a:t>
            </a:r>
            <a:endParaRPr lang="en-US" sz="1800">
              <a:ea typeface="+mn-lt"/>
              <a:cs typeface="Times"/>
            </a:endParaRPr>
          </a:p>
          <a:p>
            <a:pPr lvl="1" algn="just">
              <a:buFont typeface="Arial"/>
              <a:buChar char="•"/>
            </a:pPr>
            <a:r>
              <a:rPr lang="en-US" sz="1800">
                <a:ea typeface="+mn-lt"/>
                <a:cs typeface="Times New Roman"/>
              </a:rPr>
              <a:t>A list of relevant features (indicators) is also provided, which include metrics like CO2 emissions, methane emissions, cereal yield, and more. These features are later used to filter the dataset.</a:t>
            </a:r>
            <a:endParaRPr lang="en-US" sz="1800">
              <a:ea typeface="+mn-lt"/>
              <a:cs typeface="Times"/>
            </a:endParaRPr>
          </a:p>
          <a:p>
            <a:pPr algn="just">
              <a:buFont typeface="Wingdings" panose="05000000000000000000" pitchFamily="2" charset="2"/>
              <a:buChar char="Ø"/>
            </a:pPr>
            <a:r>
              <a:rPr lang="en-US" sz="1800" b="1">
                <a:ea typeface="+mn-lt"/>
                <a:cs typeface="Times New Roman"/>
              </a:rPr>
              <a:t>Reading and Filtering Data</a:t>
            </a:r>
            <a:r>
              <a:rPr lang="en-US" sz="1800">
                <a:ea typeface="+mn-lt"/>
                <a:cs typeface="Times New Roman"/>
              </a:rPr>
              <a:t>:</a:t>
            </a:r>
            <a:endParaRPr lang="en-US" sz="1800">
              <a:ea typeface="+mn-lt"/>
              <a:cs typeface="Times"/>
            </a:endParaRPr>
          </a:p>
          <a:p>
            <a:pPr lvl="1" algn="just">
              <a:buFont typeface="Arial"/>
              <a:buChar char="•"/>
            </a:pPr>
            <a:r>
              <a:rPr lang="en-US" sz="1800" b="1">
                <a:ea typeface="+mn-lt"/>
                <a:cs typeface="Times New Roman"/>
              </a:rPr>
              <a:t>Files Listing</a:t>
            </a:r>
            <a:r>
              <a:rPr lang="en-US" sz="1800">
                <a:ea typeface="+mn-lt"/>
                <a:cs typeface="Times New Roman"/>
              </a:rPr>
              <a:t>: All CSV files in the specified directory are listed and iterated over. Only files with the .csv extension are processed.</a:t>
            </a:r>
            <a:endParaRPr lang="en-US" sz="1800">
              <a:ea typeface="+mn-lt"/>
              <a:cs typeface="Times"/>
            </a:endParaRPr>
          </a:p>
          <a:p>
            <a:pPr lvl="1" algn="just">
              <a:buFont typeface="Arial"/>
              <a:buChar char="•"/>
            </a:pPr>
            <a:r>
              <a:rPr lang="en-US" sz="1800" b="1">
                <a:ea typeface="+mn-lt"/>
                <a:cs typeface="Times New Roman"/>
              </a:rPr>
              <a:t>Reading CSV Files</a:t>
            </a:r>
            <a:r>
              <a:rPr lang="en-US" sz="1800">
                <a:ea typeface="+mn-lt"/>
                <a:cs typeface="Times New Roman"/>
              </a:rPr>
              <a:t>: For each CSV file, </a:t>
            </a:r>
            <a:r>
              <a:rPr lang="en-US" sz="1800" err="1">
                <a:ea typeface="+mn-lt"/>
                <a:cs typeface="Times New Roman"/>
              </a:rPr>
              <a:t>pd.read_csv</a:t>
            </a:r>
            <a:r>
              <a:rPr lang="en-US" sz="1800">
                <a:ea typeface="+mn-lt"/>
                <a:cs typeface="Times New Roman"/>
              </a:rPr>
              <a:t>() is used to load the data into a </a:t>
            </a:r>
            <a:r>
              <a:rPr lang="en-US" sz="1800" err="1">
                <a:ea typeface="+mn-lt"/>
                <a:cs typeface="Times New Roman"/>
              </a:rPr>
              <a:t>DataFrame</a:t>
            </a:r>
            <a:r>
              <a:rPr lang="en-US" sz="1800">
                <a:ea typeface="+mn-lt"/>
                <a:cs typeface="Times New Roman"/>
              </a:rPr>
              <a:t>.</a:t>
            </a:r>
            <a:endParaRPr lang="en-US" sz="1800">
              <a:ea typeface="+mn-lt"/>
              <a:cs typeface="Times"/>
            </a:endParaRPr>
          </a:p>
          <a:p>
            <a:pPr lvl="1" algn="just">
              <a:buFont typeface="Arial"/>
              <a:buChar char="•"/>
            </a:pPr>
            <a:r>
              <a:rPr lang="en-US" sz="1800" b="1">
                <a:ea typeface="+mn-lt"/>
                <a:cs typeface="Times New Roman"/>
              </a:rPr>
              <a:t>Filtering by Indicator</a:t>
            </a:r>
            <a:r>
              <a:rPr lang="en-US" sz="1800">
                <a:ea typeface="+mn-lt"/>
                <a:cs typeface="Times New Roman"/>
              </a:rPr>
              <a:t>: The script checks if the file contains the Indicator Name column. If present, the </a:t>
            </a:r>
            <a:r>
              <a:rPr lang="en-US" sz="1800" err="1">
                <a:ea typeface="+mn-lt"/>
                <a:cs typeface="Times New Roman"/>
              </a:rPr>
              <a:t>DataFrame</a:t>
            </a:r>
            <a:r>
              <a:rPr lang="en-US" sz="1800">
                <a:ea typeface="+mn-lt"/>
                <a:cs typeface="Times New Roman"/>
              </a:rPr>
              <a:t> is filtered to retain only rows where Indicator Name matches one of the specified features. These filtered </a:t>
            </a:r>
            <a:r>
              <a:rPr lang="en-US" sz="1800" err="1">
                <a:ea typeface="+mn-lt"/>
                <a:cs typeface="Times New Roman"/>
              </a:rPr>
              <a:t>DataFrames</a:t>
            </a:r>
            <a:r>
              <a:rPr lang="en-US" sz="1800">
                <a:ea typeface="+mn-lt"/>
                <a:cs typeface="Times New Roman"/>
              </a:rPr>
              <a:t> are collected in a list (</a:t>
            </a:r>
            <a:r>
              <a:rPr lang="en-US" sz="1800" err="1">
                <a:ea typeface="+mn-lt"/>
                <a:cs typeface="Times New Roman"/>
              </a:rPr>
              <a:t>all_dataframes</a:t>
            </a:r>
            <a:r>
              <a:rPr lang="en-US" sz="1800">
                <a:ea typeface="+mn-lt"/>
                <a:cs typeface="Times New Roman"/>
              </a:rPr>
              <a:t>).</a:t>
            </a:r>
            <a:endParaRPr lang="en-US" sz="1800">
              <a:ea typeface="+mn-lt"/>
              <a:cs typeface="Times"/>
            </a:endParaRPr>
          </a:p>
          <a:p>
            <a:pPr algn="just">
              <a:buFont typeface="Wingdings" panose="05000000000000000000" pitchFamily="2" charset="2"/>
              <a:buChar char="Ø"/>
            </a:pPr>
            <a:r>
              <a:rPr lang="en-US" sz="1800" b="1">
                <a:ea typeface="+mn-lt"/>
                <a:cs typeface="Times New Roman"/>
              </a:rPr>
              <a:t>Concatenating Data</a:t>
            </a:r>
            <a:r>
              <a:rPr lang="en-US" sz="1800">
                <a:ea typeface="+mn-lt"/>
                <a:cs typeface="Times New Roman"/>
              </a:rPr>
              <a:t>:</a:t>
            </a:r>
            <a:endParaRPr lang="en-US" sz="1800">
              <a:ea typeface="+mn-lt"/>
              <a:cs typeface="Times"/>
            </a:endParaRPr>
          </a:p>
          <a:p>
            <a:pPr lvl="1" algn="just">
              <a:buFont typeface="Arial"/>
              <a:buChar char="•"/>
            </a:pPr>
            <a:r>
              <a:rPr lang="en-US" sz="1800">
                <a:ea typeface="+mn-lt"/>
                <a:cs typeface="Times New Roman"/>
              </a:rPr>
              <a:t>Once all the files are processed, the script checks if any filtered </a:t>
            </a:r>
            <a:r>
              <a:rPr lang="en-US" sz="1800" err="1">
                <a:ea typeface="+mn-lt"/>
                <a:cs typeface="Times New Roman"/>
              </a:rPr>
              <a:t>DataFrames</a:t>
            </a:r>
            <a:r>
              <a:rPr lang="en-US" sz="1800">
                <a:ea typeface="+mn-lt"/>
                <a:cs typeface="Times New Roman"/>
              </a:rPr>
              <a:t> were collected. If so, the individual </a:t>
            </a:r>
            <a:r>
              <a:rPr lang="en-US" sz="1800" err="1">
                <a:ea typeface="+mn-lt"/>
                <a:cs typeface="Times New Roman"/>
              </a:rPr>
              <a:t>DataFrames</a:t>
            </a:r>
            <a:r>
              <a:rPr lang="en-US" sz="1800">
                <a:ea typeface="+mn-lt"/>
                <a:cs typeface="Times New Roman"/>
              </a:rPr>
              <a:t> are concatenated using </a:t>
            </a:r>
            <a:r>
              <a:rPr lang="en-US" sz="1800" err="1">
                <a:ea typeface="+mn-lt"/>
                <a:cs typeface="Times New Roman"/>
              </a:rPr>
              <a:t>pd.concat</a:t>
            </a:r>
            <a:r>
              <a:rPr lang="en-US" sz="1800">
                <a:ea typeface="+mn-lt"/>
                <a:cs typeface="Times New Roman"/>
              </a:rPr>
              <a:t>(), combining all the filtered data into a single </a:t>
            </a:r>
            <a:r>
              <a:rPr lang="en-US" sz="1800" err="1">
                <a:ea typeface="+mn-lt"/>
                <a:cs typeface="Times New Roman"/>
              </a:rPr>
              <a:t>DataFrame</a:t>
            </a:r>
            <a:r>
              <a:rPr lang="en-US" sz="1800">
                <a:ea typeface="+mn-lt"/>
                <a:cs typeface="Times New Roman"/>
              </a:rPr>
              <a:t> (</a:t>
            </a:r>
            <a:r>
              <a:rPr lang="en-US" sz="1800" err="1">
                <a:ea typeface="+mn-lt"/>
                <a:cs typeface="Times New Roman"/>
              </a:rPr>
              <a:t>merged_df</a:t>
            </a:r>
            <a:r>
              <a:rPr lang="en-US" sz="1800">
                <a:ea typeface="+mn-lt"/>
                <a:cs typeface="Times New Roman"/>
              </a:rPr>
              <a:t>).</a:t>
            </a:r>
            <a:endParaRPr lang="en-US" sz="1800">
              <a:ea typeface="+mn-lt"/>
              <a:cs typeface="Times"/>
            </a:endParaRPr>
          </a:p>
          <a:p>
            <a:pPr lvl="1" algn="just">
              <a:buFont typeface="Arial"/>
              <a:buChar char="•"/>
            </a:pPr>
            <a:r>
              <a:rPr lang="en-US" sz="1800" b="1">
                <a:ea typeface="+mn-lt"/>
                <a:cs typeface="Times New Roman"/>
              </a:rPr>
              <a:t>Saving the Merged Data</a:t>
            </a:r>
            <a:r>
              <a:rPr lang="en-US" sz="1800">
                <a:ea typeface="+mn-lt"/>
                <a:cs typeface="Times New Roman"/>
              </a:rPr>
              <a:t>: The combined dataset is saved as a new CSV file (cereal.csv), allowing the processed data to be stored for future use.</a:t>
            </a:r>
            <a:endParaRPr lang="en-US" sz="1800">
              <a:ea typeface="+mn-lt"/>
              <a:cs typeface="Times"/>
            </a:endParaRPr>
          </a:p>
          <a:p>
            <a:pPr>
              <a:buFont typeface="Arial"/>
              <a:buChar char="•"/>
            </a:pPr>
            <a:endParaRPr lang="tr" sz="1400">
              <a:ea typeface="+mn-lt"/>
              <a:cs typeface="Times New Roman"/>
            </a:endParaRPr>
          </a:p>
        </p:txBody>
      </p:sp>
      <p:sp>
        <p:nvSpPr>
          <p:cNvPr id="7" name="Title 1">
            <a:extLst>
              <a:ext uri="{FF2B5EF4-FFF2-40B4-BE49-F238E27FC236}">
                <a16:creationId xmlns:a16="http://schemas.microsoft.com/office/drawing/2014/main" id="{43CC781F-777C-910E-F0D8-7EE677B8AA07}"/>
              </a:ext>
            </a:extLst>
          </p:cNvPr>
          <p:cNvSpPr>
            <a:spLocks noGrp="1"/>
          </p:cNvSpPr>
          <p:nvPr>
            <p:ph type="title"/>
          </p:nvPr>
        </p:nvSpPr>
        <p:spPr>
          <a:xfrm>
            <a:off x="450500" y="129114"/>
            <a:ext cx="10112695" cy="921254"/>
          </a:xfrm>
        </p:spPr>
        <p:txBody>
          <a:bodyPr>
            <a:normAutofit/>
          </a:bodyPr>
          <a:lstStyle/>
          <a:p>
            <a:r>
              <a:rPr lang="en-US"/>
              <a:t>Cont.… </a:t>
            </a:r>
            <a:r>
              <a:rPr lang="en-US" sz="2700"/>
              <a:t>Preprocessing steps during data collection</a:t>
            </a:r>
          </a:p>
        </p:txBody>
      </p:sp>
    </p:spTree>
    <p:extLst>
      <p:ext uri="{BB962C8B-B14F-4D97-AF65-F5344CB8AC3E}">
        <p14:creationId xmlns:p14="http://schemas.microsoft.com/office/powerpoint/2010/main" val="2764897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B64EBD-3267-C18A-78CA-4EFB7A9F0163}"/>
              </a:ext>
            </a:extLst>
          </p:cNvPr>
          <p:cNvSpPr>
            <a:spLocks noGrp="1"/>
          </p:cNvSpPr>
          <p:nvPr>
            <p:ph idx="1"/>
          </p:nvPr>
        </p:nvSpPr>
        <p:spPr>
          <a:xfrm>
            <a:off x="1031489" y="1115529"/>
            <a:ext cx="8495283" cy="1010983"/>
          </a:xfrm>
        </p:spPr>
        <p:txBody>
          <a:bodyPr vert="horz" lIns="91440" tIns="45720" rIns="91440" bIns="45720" rtlCol="0" anchor="t">
            <a:noAutofit/>
          </a:bodyPr>
          <a:lstStyle/>
          <a:p>
            <a:pPr lvl="1" algn="just"/>
            <a:r>
              <a:rPr lang="tr" sz="1800">
                <a:ea typeface="+mn-lt"/>
                <a:cs typeface="+mn-lt"/>
              </a:rPr>
              <a:t>We then removed unnecessary columns, pivoted the data, and renamed columns for clarity. Finally, we saved the cleaned, reshaped, and renamed data to a new CSV file (cerealmixed2.csv), providing a dataset that is ready for analysis with clear column names and a structured format.</a:t>
            </a:r>
          </a:p>
          <a:p>
            <a:pPr algn="just">
              <a:buNone/>
            </a:pPr>
            <a:endParaRPr lang="tr" sz="1800">
              <a:ea typeface="+mn-lt"/>
              <a:cs typeface="Times New Roman"/>
            </a:endParaRPr>
          </a:p>
          <a:p>
            <a:pPr>
              <a:buFont typeface="Arial"/>
              <a:buChar char="•"/>
            </a:pPr>
            <a:endParaRPr lang="tr" sz="1400">
              <a:ea typeface="+mn-lt"/>
              <a:cs typeface="Times New Roman"/>
            </a:endParaRPr>
          </a:p>
        </p:txBody>
      </p:sp>
      <p:pic>
        <p:nvPicPr>
          <p:cNvPr id="5" name="Picture 4" descr="A screenshot of a data&#10;&#10;Description automatically generated">
            <a:extLst>
              <a:ext uri="{FF2B5EF4-FFF2-40B4-BE49-F238E27FC236}">
                <a16:creationId xmlns:a16="http://schemas.microsoft.com/office/drawing/2014/main" id="{F4D9DEF3-8C44-A466-93B1-B3F4327A48A3}"/>
              </a:ext>
            </a:extLst>
          </p:cNvPr>
          <p:cNvPicPr>
            <a:picLocks noChangeAspect="1"/>
          </p:cNvPicPr>
          <p:nvPr/>
        </p:nvPicPr>
        <p:blipFill>
          <a:blip r:embed="rId2"/>
          <a:stretch>
            <a:fillRect/>
          </a:stretch>
        </p:blipFill>
        <p:spPr>
          <a:xfrm>
            <a:off x="1614730" y="2392650"/>
            <a:ext cx="8624423" cy="3712046"/>
          </a:xfrm>
          <a:prstGeom prst="rect">
            <a:avLst/>
          </a:prstGeom>
        </p:spPr>
      </p:pic>
      <p:sp>
        <p:nvSpPr>
          <p:cNvPr id="8" name="Title 1">
            <a:extLst>
              <a:ext uri="{FF2B5EF4-FFF2-40B4-BE49-F238E27FC236}">
                <a16:creationId xmlns:a16="http://schemas.microsoft.com/office/drawing/2014/main" id="{A0A5D6C2-9CD6-9435-E215-6896652CF34D}"/>
              </a:ext>
            </a:extLst>
          </p:cNvPr>
          <p:cNvSpPr txBox="1">
            <a:spLocks/>
          </p:cNvSpPr>
          <p:nvPr/>
        </p:nvSpPr>
        <p:spPr>
          <a:xfrm>
            <a:off x="450500" y="129114"/>
            <a:ext cx="10112695" cy="92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a:lstStyle>
          <a:p>
            <a:r>
              <a:rPr lang="en-US"/>
              <a:t>Cont.… </a:t>
            </a:r>
            <a:r>
              <a:rPr lang="en-US" sz="2700"/>
              <a:t>Preprocessing steps during data collection</a:t>
            </a:r>
          </a:p>
        </p:txBody>
      </p:sp>
    </p:spTree>
    <p:extLst>
      <p:ext uri="{BB962C8B-B14F-4D97-AF65-F5344CB8AC3E}">
        <p14:creationId xmlns:p14="http://schemas.microsoft.com/office/powerpoint/2010/main" val="1448994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02F04D5-7918-E46A-F6EA-6125EDC5FA53}"/>
              </a:ext>
            </a:extLst>
          </p:cNvPr>
          <p:cNvPicPr>
            <a:picLocks noChangeAspect="1"/>
          </p:cNvPicPr>
          <p:nvPr/>
        </p:nvPicPr>
        <p:blipFill>
          <a:blip r:embed="rId2"/>
          <a:stretch>
            <a:fillRect/>
          </a:stretch>
        </p:blipFill>
        <p:spPr>
          <a:xfrm>
            <a:off x="1477925" y="1208059"/>
            <a:ext cx="8931349" cy="365480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67F1C55-AC7C-88A9-391C-F15990B457EC}"/>
              </a:ext>
            </a:extLst>
          </p:cNvPr>
          <p:cNvPicPr>
            <a:picLocks noChangeAspect="1"/>
          </p:cNvPicPr>
          <p:nvPr/>
        </p:nvPicPr>
        <p:blipFill>
          <a:blip r:embed="rId3"/>
          <a:stretch>
            <a:fillRect/>
          </a:stretch>
        </p:blipFill>
        <p:spPr>
          <a:xfrm>
            <a:off x="1477925" y="5020552"/>
            <a:ext cx="8931349" cy="1438515"/>
          </a:xfrm>
          <a:prstGeom prst="rect">
            <a:avLst/>
          </a:prstGeom>
        </p:spPr>
      </p:pic>
      <p:sp>
        <p:nvSpPr>
          <p:cNvPr id="2" name="Title 1">
            <a:extLst>
              <a:ext uri="{FF2B5EF4-FFF2-40B4-BE49-F238E27FC236}">
                <a16:creationId xmlns:a16="http://schemas.microsoft.com/office/drawing/2014/main" id="{8B44A5BA-CEC3-8880-891E-5456B6066E74}"/>
              </a:ext>
            </a:extLst>
          </p:cNvPr>
          <p:cNvSpPr>
            <a:spLocks noGrp="1"/>
          </p:cNvSpPr>
          <p:nvPr>
            <p:ph type="title"/>
          </p:nvPr>
        </p:nvSpPr>
        <p:spPr>
          <a:xfrm>
            <a:off x="450500" y="129114"/>
            <a:ext cx="10112695" cy="921254"/>
          </a:xfrm>
        </p:spPr>
        <p:txBody>
          <a:bodyPr>
            <a:normAutofit/>
          </a:bodyPr>
          <a:lstStyle/>
          <a:p>
            <a:r>
              <a:rPr lang="en-US"/>
              <a:t>Cont.… </a:t>
            </a:r>
            <a:r>
              <a:rPr lang="en-US" sz="2700"/>
              <a:t>Preprocessing steps during data collection</a:t>
            </a:r>
          </a:p>
        </p:txBody>
      </p:sp>
    </p:spTree>
    <p:extLst>
      <p:ext uri="{BB962C8B-B14F-4D97-AF65-F5344CB8AC3E}">
        <p14:creationId xmlns:p14="http://schemas.microsoft.com/office/powerpoint/2010/main" val="3615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a:xfrm>
            <a:off x="646981" y="618212"/>
            <a:ext cx="10112695" cy="921254"/>
          </a:xfrm>
        </p:spPr>
        <p:txBody>
          <a:bodyPr/>
          <a:lstStyle/>
          <a:p>
            <a:r>
              <a:rPr lang="en-US" b="1"/>
              <a:t>Data Collection</a:t>
            </a:r>
            <a:r>
              <a:rPr lang="tr-TR" b="1"/>
              <a:t> </a:t>
            </a:r>
            <a:endParaRPr lang="tr-TR"/>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819275" y="1539466"/>
            <a:ext cx="4539534" cy="2984052"/>
          </a:xfrm>
        </p:spPr>
        <p:txBody>
          <a:bodyPr vert="horz" lIns="91440" tIns="45720" rIns="91440" bIns="45720" rtlCol="0" anchor="t">
            <a:noAutofit/>
          </a:bodyPr>
          <a:lstStyle/>
          <a:p>
            <a:r>
              <a:rPr lang="en-US" sz="1800"/>
              <a:t>Handling missing values</a:t>
            </a:r>
            <a:endParaRPr lang="en-US" sz="1800">
              <a:ea typeface="Calibri"/>
              <a:cs typeface="Calibri"/>
            </a:endParaRPr>
          </a:p>
          <a:p>
            <a:pPr marL="0" indent="0" algn="just">
              <a:buNone/>
            </a:pPr>
            <a:r>
              <a:rPr lang="en-US" sz="1800">
                <a:ea typeface="Calibri"/>
                <a:cs typeface="Calibri"/>
              </a:rPr>
              <a:t>In order to fill missing values, </a:t>
            </a:r>
            <a:r>
              <a:rPr lang="en-US" sz="1800" err="1">
                <a:ea typeface="Calibri"/>
                <a:cs typeface="Calibri"/>
              </a:rPr>
              <a:t>fillna</a:t>
            </a:r>
            <a:r>
              <a:rPr lang="en-US" sz="1800">
                <a:ea typeface="Calibri"/>
                <a:cs typeface="Calibri"/>
              </a:rPr>
              <a:t> with different methods, such as mean, </a:t>
            </a:r>
            <a:r>
              <a:rPr lang="en-US" sz="1800" err="1">
                <a:ea typeface="Calibri"/>
                <a:cs typeface="Calibri"/>
              </a:rPr>
              <a:t>ffill</a:t>
            </a:r>
            <a:r>
              <a:rPr lang="en-US" sz="1800">
                <a:ea typeface="Calibri"/>
                <a:cs typeface="Calibri"/>
              </a:rPr>
              <a:t>, etc. were being used, and all that after making a copy of the original dataset with a variable we called df2 that contains just data for year &gt;= 2000.</a:t>
            </a:r>
          </a:p>
          <a:p>
            <a:pPr marL="0" indent="0">
              <a:buNone/>
            </a:pPr>
            <a:endParaRPr lang="en-US" sz="2800" i="0" u="none" strike="noStrike" kern="1200" noProof="0">
              <a:solidFill>
                <a:srgbClr val="FFFFFF"/>
              </a:solidFill>
              <a:latin typeface="Calibri"/>
              <a:ea typeface="Calibri" panose="020F0502020204030204"/>
              <a:cs typeface="Calibri" panose="020F0502020204030204"/>
            </a:endParaRPr>
          </a:p>
          <a:p>
            <a:endParaRPr lang="en-US" sz="2800" b="1" i="0" u="none" strike="noStrike" kern="1200" noProof="0">
              <a:solidFill>
                <a:srgbClr val="FFFFFF"/>
              </a:solidFill>
              <a:latin typeface="Calibri"/>
              <a:ea typeface="+mn-ea"/>
              <a:cs typeface="+mn-cs"/>
            </a:endParaRPr>
          </a:p>
          <a:p>
            <a:endParaRPr lang="en-US" b="1">
              <a:ea typeface="Calibri"/>
              <a:cs typeface="Calibri"/>
            </a:endParaRPr>
          </a:p>
          <a:p>
            <a:endParaRPr lang="tr-TR">
              <a:ea typeface="Calibri" panose="020F0502020204030204"/>
              <a:cs typeface="Calibri" panose="020F0502020204030204"/>
            </a:endParaRP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4" name="Picture 3" descr="A screenshot of a computer&#10;&#10;Description automatically generated">
            <a:extLst>
              <a:ext uri="{FF2B5EF4-FFF2-40B4-BE49-F238E27FC236}">
                <a16:creationId xmlns:a16="http://schemas.microsoft.com/office/drawing/2014/main" id="{15605DCF-DE15-071A-51DF-51D8C91FF3DB}"/>
              </a:ext>
            </a:extLst>
          </p:cNvPr>
          <p:cNvPicPr>
            <a:picLocks noChangeAspect="1"/>
          </p:cNvPicPr>
          <p:nvPr/>
        </p:nvPicPr>
        <p:blipFill>
          <a:blip r:embed="rId3"/>
          <a:stretch>
            <a:fillRect/>
          </a:stretch>
        </p:blipFill>
        <p:spPr>
          <a:xfrm>
            <a:off x="5449019" y="4038820"/>
            <a:ext cx="6096000" cy="260473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32318BE-E9DC-2160-B132-1D3BA489EF74}"/>
              </a:ext>
            </a:extLst>
          </p:cNvPr>
          <p:cNvPicPr>
            <a:picLocks noChangeAspect="1"/>
          </p:cNvPicPr>
          <p:nvPr/>
        </p:nvPicPr>
        <p:blipFill>
          <a:blip r:embed="rId4"/>
          <a:stretch>
            <a:fillRect/>
          </a:stretch>
        </p:blipFill>
        <p:spPr>
          <a:xfrm>
            <a:off x="5449019" y="1298887"/>
            <a:ext cx="6096000" cy="2707473"/>
          </a:xfrm>
          <a:prstGeom prst="rect">
            <a:avLst/>
          </a:prstGeom>
        </p:spPr>
      </p:pic>
    </p:spTree>
    <p:extLst>
      <p:ext uri="{BB962C8B-B14F-4D97-AF65-F5344CB8AC3E}">
        <p14:creationId xmlns:p14="http://schemas.microsoft.com/office/powerpoint/2010/main" val="106994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92A5C955-ED8D-7C50-655D-282ECDB1A97F}"/>
              </a:ext>
            </a:extLst>
          </p:cNvPr>
          <p:cNvPicPr>
            <a:picLocks noChangeAspect="1"/>
          </p:cNvPicPr>
          <p:nvPr/>
        </p:nvPicPr>
        <p:blipFill>
          <a:blip r:embed="rId2"/>
          <a:stretch>
            <a:fillRect/>
          </a:stretch>
        </p:blipFill>
        <p:spPr>
          <a:xfrm>
            <a:off x="1193321" y="1050369"/>
            <a:ext cx="9805358" cy="31388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7B19E8C-43C2-258F-23DC-63A38DF96ECC}"/>
              </a:ext>
            </a:extLst>
          </p:cNvPr>
          <p:cNvPicPr>
            <a:picLocks noChangeAspect="1"/>
          </p:cNvPicPr>
          <p:nvPr/>
        </p:nvPicPr>
        <p:blipFill>
          <a:blip r:embed="rId3"/>
          <a:stretch>
            <a:fillRect/>
          </a:stretch>
        </p:blipFill>
        <p:spPr>
          <a:xfrm>
            <a:off x="1193321" y="4407217"/>
            <a:ext cx="9805358" cy="2153072"/>
          </a:xfrm>
          <a:prstGeom prst="rect">
            <a:avLst/>
          </a:prstGeom>
        </p:spPr>
      </p:pic>
      <p:sp>
        <p:nvSpPr>
          <p:cNvPr id="2" name="Title 1">
            <a:extLst>
              <a:ext uri="{FF2B5EF4-FFF2-40B4-BE49-F238E27FC236}">
                <a16:creationId xmlns:a16="http://schemas.microsoft.com/office/drawing/2014/main" id="{004E5040-ADEF-1E18-0907-CAF624ACC3A1}"/>
              </a:ext>
            </a:extLst>
          </p:cNvPr>
          <p:cNvSpPr>
            <a:spLocks noGrp="1"/>
          </p:cNvSpPr>
          <p:nvPr>
            <p:ph type="title"/>
          </p:nvPr>
        </p:nvSpPr>
        <p:spPr>
          <a:xfrm>
            <a:off x="450500" y="129114"/>
            <a:ext cx="10112695" cy="921254"/>
          </a:xfrm>
        </p:spPr>
        <p:txBody>
          <a:bodyPr>
            <a:normAutofit/>
          </a:bodyPr>
          <a:lstStyle/>
          <a:p>
            <a:r>
              <a:rPr lang="en-US"/>
              <a:t>Cont.… </a:t>
            </a:r>
            <a:r>
              <a:rPr lang="en-US" sz="2800"/>
              <a:t>Handling missing values</a:t>
            </a:r>
            <a:endParaRPr lang="en-US" sz="2700"/>
          </a:p>
        </p:txBody>
      </p:sp>
    </p:spTree>
    <p:extLst>
      <p:ext uri="{BB962C8B-B14F-4D97-AF65-F5344CB8AC3E}">
        <p14:creationId xmlns:p14="http://schemas.microsoft.com/office/powerpoint/2010/main" val="378770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Exploratory Data Analysis (EDA)</a:t>
            </a:r>
            <a:r>
              <a:rPr lang="tr-TR" b="1"/>
              <a:t> </a:t>
            </a:r>
            <a:r>
              <a:rPr lang="tr-TR" b="1" err="1"/>
              <a:t>and</a:t>
            </a:r>
            <a:r>
              <a:rPr lang="tr-TR" b="1"/>
              <a:t> </a:t>
            </a:r>
            <a:r>
              <a:rPr lang="en-US" b="1"/>
              <a:t>Feature Engineering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007220"/>
            <a:ext cx="10093712" cy="491362"/>
          </a:xfrm>
        </p:spPr>
        <p:txBody>
          <a:bodyPr vert="horz" lIns="91440" tIns="45720" rIns="91440" bIns="45720" rtlCol="0" anchor="t">
            <a:noAutofit/>
          </a:bodyPr>
          <a:lstStyle/>
          <a:p>
            <a:pPr>
              <a:buFont typeface="Wingdings" panose="05000000000000000000" pitchFamily="2" charset="2"/>
              <a:buChar char="Ø"/>
            </a:pPr>
            <a:r>
              <a:rPr lang="en-US"/>
              <a:t>Process of creating or transforming features</a:t>
            </a:r>
          </a:p>
          <a:p>
            <a:pPr marL="0" indent="0">
              <a:buNone/>
            </a:pPr>
            <a:endParaRPr lang="en-US">
              <a:cs typeface="Calibri" panose="020F0502020204030204"/>
            </a:endParaRPr>
          </a:p>
          <a:p>
            <a:pPr marL="457200" lvl="1" indent="0">
              <a:buNone/>
            </a:pPr>
            <a:endParaRPr lang="en-US"/>
          </a:p>
          <a:p>
            <a:pPr marL="457200" lvl="1" indent="0">
              <a:buNone/>
            </a:pPr>
            <a:endParaRPr lang="en-US">
              <a:ea typeface="Calibri"/>
              <a:cs typeface="Calibri"/>
            </a:endParaRPr>
          </a:p>
          <a:p>
            <a:endParaRPr lang="en-US" sz="2800" b="1" i="0" u="none" strike="noStrike" kern="1200" noProof="0">
              <a:solidFill>
                <a:srgbClr val="FFFFFF"/>
              </a:solidFill>
              <a:latin typeface="Calibri"/>
              <a:ea typeface="+mn-ea"/>
              <a:cs typeface="+mn-cs"/>
            </a:endParaRPr>
          </a:p>
          <a:p>
            <a:endParaRPr lang="tr-TR"/>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4" name="Picture 3" descr="A screenshot of a data&#10;&#10;Description automatically generated">
            <a:extLst>
              <a:ext uri="{FF2B5EF4-FFF2-40B4-BE49-F238E27FC236}">
                <a16:creationId xmlns:a16="http://schemas.microsoft.com/office/drawing/2014/main" id="{17B48F6E-2AD2-F699-4253-51C2CC6CE141}"/>
              </a:ext>
            </a:extLst>
          </p:cNvPr>
          <p:cNvPicPr>
            <a:picLocks noChangeAspect="1"/>
          </p:cNvPicPr>
          <p:nvPr/>
        </p:nvPicPr>
        <p:blipFill>
          <a:blip r:embed="rId3"/>
          <a:stretch>
            <a:fillRect/>
          </a:stretch>
        </p:blipFill>
        <p:spPr>
          <a:xfrm>
            <a:off x="1301462" y="2498581"/>
            <a:ext cx="9838459" cy="4061707"/>
          </a:xfrm>
          <a:prstGeom prst="rect">
            <a:avLst/>
          </a:prstGeom>
        </p:spPr>
      </p:pic>
    </p:spTree>
    <p:extLst>
      <p:ext uri="{BB962C8B-B14F-4D97-AF65-F5344CB8AC3E}">
        <p14:creationId xmlns:p14="http://schemas.microsoft.com/office/powerpoint/2010/main" val="386123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96981" y="1626476"/>
            <a:ext cx="5527642" cy="3307031"/>
          </a:xfrm>
        </p:spPr>
        <p:txBody>
          <a:bodyPr vert="horz" lIns="91440" tIns="45720" rIns="91440" bIns="45720" rtlCol="0" anchor="t">
            <a:noAutofit/>
          </a:bodyPr>
          <a:lstStyle/>
          <a:p>
            <a:pPr marL="457200" lvl="1" indent="0" algn="justLow">
              <a:buNone/>
            </a:pPr>
            <a:r>
              <a:rPr lang="en-US" sz="1800">
                <a:ea typeface="Calibri"/>
                <a:cs typeface="Calibri" panose="020F0502020204030204"/>
              </a:rPr>
              <a:t>The dataset contains categorical variables that are not in a numerical format, which machine learning algorithms cannot process directly. To transform these categorical variables, we applied one-hot encoding using </a:t>
            </a:r>
            <a:r>
              <a:rPr lang="en-US" sz="1800" err="1">
                <a:ea typeface="Calibri"/>
                <a:cs typeface="Calibri"/>
              </a:rPr>
              <a:t>pd.get_dummies</a:t>
            </a:r>
            <a:r>
              <a:rPr lang="en-US" sz="1800">
                <a:ea typeface="Calibri"/>
                <a:cs typeface="Calibri"/>
              </a:rPr>
              <a:t>(). </a:t>
            </a:r>
          </a:p>
          <a:p>
            <a:pPr marL="457200" lvl="1" indent="0" algn="justLow">
              <a:buNone/>
            </a:pPr>
            <a:r>
              <a:rPr lang="en-US" sz="1800">
                <a:ea typeface="Calibri"/>
                <a:cs typeface="Calibri"/>
              </a:rPr>
              <a:t>This method converts each category into a new binary column (dummy variables), where a value of 1 indicates the presence of the category, and 0 indicates its absence.</a:t>
            </a:r>
          </a:p>
          <a:p>
            <a:pPr marL="457200" lvl="1" indent="0" algn="justLow">
              <a:buNone/>
            </a:pPr>
            <a:r>
              <a:rPr lang="en-US" sz="1800">
                <a:ea typeface="Calibri"/>
                <a:cs typeface="Calibri"/>
              </a:rPr>
              <a:t>The rationale behind this transformation is to represent the categorical data in a format suitable for models while avoiding assigning any ordinal relationship between the categories, which could lead to biased predictions.</a:t>
            </a:r>
            <a:endParaRPr lang="en-US" sz="1800" b="1" i="0" u="none" strike="noStrike" kern="1200" noProof="0">
              <a:solidFill>
                <a:srgbClr val="FFFFFF"/>
              </a:solidFill>
              <a:ea typeface="+mn-ea"/>
              <a:cs typeface="+mn-cs"/>
            </a:endParaRPr>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6" name="Picture 5" descr="A screenshot of a computer&#10;&#10;Description automatically generated">
            <a:extLst>
              <a:ext uri="{FF2B5EF4-FFF2-40B4-BE49-F238E27FC236}">
                <a16:creationId xmlns:a16="http://schemas.microsoft.com/office/drawing/2014/main" id="{9779A5BE-789A-4FA4-3E1E-BB6B7485DA95}"/>
              </a:ext>
            </a:extLst>
          </p:cNvPr>
          <p:cNvPicPr>
            <a:picLocks noChangeAspect="1"/>
          </p:cNvPicPr>
          <p:nvPr/>
        </p:nvPicPr>
        <p:blipFill>
          <a:blip r:embed="rId3"/>
          <a:stretch>
            <a:fillRect/>
          </a:stretch>
        </p:blipFill>
        <p:spPr>
          <a:xfrm>
            <a:off x="5784112" y="1626476"/>
            <a:ext cx="6310908" cy="4955829"/>
          </a:xfrm>
          <a:prstGeom prst="rect">
            <a:avLst/>
          </a:prstGeom>
        </p:spPr>
      </p:pic>
      <p:sp>
        <p:nvSpPr>
          <p:cNvPr id="8" name="Title 1">
            <a:extLst>
              <a:ext uri="{FF2B5EF4-FFF2-40B4-BE49-F238E27FC236}">
                <a16:creationId xmlns:a16="http://schemas.microsoft.com/office/drawing/2014/main" id="{DFCE14D5-53D0-D87C-393F-957D2B499BBB}"/>
              </a:ext>
            </a:extLst>
          </p:cNvPr>
          <p:cNvSpPr>
            <a:spLocks noGrp="1"/>
          </p:cNvSpPr>
          <p:nvPr>
            <p:ph type="title"/>
          </p:nvPr>
        </p:nvSpPr>
        <p:spPr>
          <a:xfrm>
            <a:off x="429235" y="579887"/>
            <a:ext cx="10112695" cy="921254"/>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468880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829264C7-119D-5471-AD47-5FBB1C5CB55C}"/>
              </a:ext>
            </a:extLst>
          </p:cNvPr>
          <p:cNvPicPr>
            <a:picLocks noGrp="1" noChangeAspect="1"/>
          </p:cNvPicPr>
          <p:nvPr>
            <p:ph idx="1"/>
          </p:nvPr>
        </p:nvPicPr>
        <p:blipFill>
          <a:blip r:embed="rId2"/>
          <a:stretch>
            <a:fillRect/>
          </a:stretch>
        </p:blipFill>
        <p:spPr>
          <a:xfrm>
            <a:off x="923900" y="1283948"/>
            <a:ext cx="10112695" cy="5020540"/>
          </a:xfrm>
        </p:spPr>
      </p:pic>
      <p:sp>
        <p:nvSpPr>
          <p:cNvPr id="2" name="Title 1">
            <a:extLst>
              <a:ext uri="{FF2B5EF4-FFF2-40B4-BE49-F238E27FC236}">
                <a16:creationId xmlns:a16="http://schemas.microsoft.com/office/drawing/2014/main" id="{CA35E4D0-E56F-B163-B50A-76A0D890243C}"/>
              </a:ext>
            </a:extLst>
          </p:cNvPr>
          <p:cNvSpPr>
            <a:spLocks noGrp="1"/>
          </p:cNvSpPr>
          <p:nvPr>
            <p:ph type="title"/>
          </p:nvPr>
        </p:nvSpPr>
        <p:spPr>
          <a:xfrm>
            <a:off x="499324" y="260911"/>
            <a:ext cx="10112695" cy="921254"/>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338339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with colorful dots&#10;&#10;Description automatically generated">
            <a:extLst>
              <a:ext uri="{FF2B5EF4-FFF2-40B4-BE49-F238E27FC236}">
                <a16:creationId xmlns:a16="http://schemas.microsoft.com/office/drawing/2014/main" id="{68A1695F-6E31-CD55-ADC8-F98814AB7301}"/>
              </a:ext>
            </a:extLst>
          </p:cNvPr>
          <p:cNvPicPr>
            <a:picLocks noGrp="1" noChangeAspect="1"/>
          </p:cNvPicPr>
          <p:nvPr>
            <p:ph idx="1"/>
          </p:nvPr>
        </p:nvPicPr>
        <p:blipFill>
          <a:blip r:embed="rId2"/>
          <a:stretch>
            <a:fillRect/>
          </a:stretch>
        </p:blipFill>
        <p:spPr>
          <a:xfrm>
            <a:off x="816119" y="1332006"/>
            <a:ext cx="10088706" cy="4993697"/>
          </a:xfrm>
        </p:spPr>
      </p:pic>
      <p:sp>
        <p:nvSpPr>
          <p:cNvPr id="2" name="Title 1">
            <a:extLst>
              <a:ext uri="{FF2B5EF4-FFF2-40B4-BE49-F238E27FC236}">
                <a16:creationId xmlns:a16="http://schemas.microsoft.com/office/drawing/2014/main" id="{DCB2583D-F625-4043-01E7-779D1994AF0D}"/>
              </a:ext>
            </a:extLst>
          </p:cNvPr>
          <p:cNvSpPr>
            <a:spLocks noGrp="1"/>
          </p:cNvSpPr>
          <p:nvPr>
            <p:ph type="title"/>
          </p:nvPr>
        </p:nvSpPr>
        <p:spPr>
          <a:xfrm>
            <a:off x="429235" y="239645"/>
            <a:ext cx="10112695" cy="921254"/>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141924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err="1">
                <a:solidFill>
                  <a:schemeClr val="accent1"/>
                </a:solidFill>
                <a:cs typeface="Calibri Light"/>
              </a:rPr>
              <a:t>Outline</a:t>
            </a: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r>
              <a:rPr lang="en-US" sz="2000">
                <a:cs typeface="Calibri"/>
              </a:rPr>
              <a:t>Concept note and implementation plan:</a:t>
            </a:r>
          </a:p>
          <a:p>
            <a:pPr lvl="1">
              <a:buFont typeface="Courier New" panose="020B0604020202020204" pitchFamily="34" charset="0"/>
              <a:buChar char="o"/>
            </a:pPr>
            <a:r>
              <a:rPr lang="en-US" sz="2000">
                <a:cs typeface="Calibri"/>
              </a:rPr>
              <a:t>Background</a:t>
            </a:r>
          </a:p>
          <a:p>
            <a:pPr lvl="1">
              <a:buFont typeface="Courier New" panose="020B0604020202020204" pitchFamily="34" charset="0"/>
              <a:buChar char="o"/>
            </a:pPr>
            <a:r>
              <a:rPr lang="en-US" sz="2000">
                <a:cs typeface="Calibri"/>
              </a:rPr>
              <a:t>Objectives</a:t>
            </a:r>
          </a:p>
          <a:p>
            <a:pPr lvl="1">
              <a:buFont typeface="Courier New" panose="020B0604020202020204" pitchFamily="34" charset="0"/>
              <a:buChar char="o"/>
            </a:pPr>
            <a:r>
              <a:rPr lang="en-US" sz="2000">
                <a:cs typeface="Calibri"/>
              </a:rPr>
              <a:t>SDG Relation</a:t>
            </a:r>
          </a:p>
          <a:p>
            <a:r>
              <a:rPr lang="en-US" sz="2000">
                <a:cs typeface="Calibri"/>
              </a:rPr>
              <a:t>Data</a:t>
            </a:r>
          </a:p>
          <a:p>
            <a:pPr lvl="1"/>
            <a:r>
              <a:rPr lang="en-US" sz="2000">
                <a:solidFill>
                  <a:srgbClr val="FFFFFF"/>
                </a:solidFill>
                <a:ea typeface="+mn-lt"/>
                <a:cs typeface="Calibri"/>
              </a:rPr>
              <a:t>Data Collection</a:t>
            </a:r>
          </a:p>
          <a:p>
            <a:pPr lvl="1"/>
            <a:r>
              <a:rPr lang="en-US" sz="2000">
                <a:solidFill>
                  <a:srgbClr val="FFFFFF"/>
                </a:solidFill>
                <a:ea typeface="+mn-lt"/>
                <a:cs typeface="+mn-lt"/>
              </a:rPr>
              <a:t>Exploratory Data Analysis (EDA) and Feature Engineering</a:t>
            </a:r>
          </a:p>
          <a:p>
            <a:r>
              <a:rPr lang="en-US" sz="2000">
                <a:solidFill>
                  <a:srgbClr val="FFFFFF"/>
                </a:solidFill>
                <a:ea typeface="+mn-lt"/>
                <a:cs typeface="+mn-lt"/>
              </a:rPr>
              <a:t>Model Selection and Training</a:t>
            </a:r>
          </a:p>
          <a:p>
            <a:pPr lvl="1"/>
            <a:r>
              <a:rPr lang="en-US" sz="2000">
                <a:solidFill>
                  <a:srgbClr val="FFFFFF"/>
                </a:solidFill>
                <a:ea typeface="+mn-lt"/>
                <a:cs typeface="+mn-lt"/>
              </a:rPr>
              <a:t>Model Evaluation and Hyperparameter Tuning</a:t>
            </a:r>
          </a:p>
          <a:p>
            <a:pPr lvl="1"/>
            <a:r>
              <a:rPr lang="en-US" sz="2000">
                <a:solidFill>
                  <a:srgbClr val="FFFFFF"/>
                </a:solidFill>
                <a:ea typeface="+mn-lt"/>
                <a:cs typeface="+mn-lt"/>
              </a:rPr>
              <a:t>Model Refinement and Testing</a:t>
            </a:r>
          </a:p>
          <a:p>
            <a:r>
              <a:rPr lang="en-US" sz="2000">
                <a:solidFill>
                  <a:srgbClr val="FFFFFF"/>
                </a:solidFill>
                <a:ea typeface="+mn-lt"/>
                <a:cs typeface="+mn-lt"/>
              </a:rPr>
              <a:t>Results</a:t>
            </a:r>
          </a:p>
          <a:p>
            <a:r>
              <a:rPr lang="en-US" sz="2000">
                <a:solidFill>
                  <a:srgbClr val="FFFFFF"/>
                </a:solidFill>
                <a:ea typeface="+mn-lt"/>
                <a:cs typeface="+mn-lt"/>
              </a:rPr>
              <a:t>Deployment</a:t>
            </a:r>
          </a:p>
          <a:p>
            <a:r>
              <a:rPr lang="en-US" sz="2000">
                <a:solidFill>
                  <a:srgbClr val="FFFFFF"/>
                </a:solidFill>
                <a:ea typeface="+mn-lt"/>
                <a:cs typeface="+mn-lt"/>
              </a:rPr>
              <a:t>Future Work</a:t>
            </a:r>
          </a:p>
          <a:p>
            <a:pPr marL="0" indent="0">
              <a:buNone/>
            </a:pPr>
            <a:endParaRPr lang="en-US">
              <a:solidFill>
                <a:srgbClr val="FFFFFF"/>
              </a:solidFill>
              <a:ea typeface="+mn-lt"/>
              <a:cs typeface="+mn-l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2629373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 shot of a computer&#10;&#10;Description automatically generated">
            <a:extLst>
              <a:ext uri="{FF2B5EF4-FFF2-40B4-BE49-F238E27FC236}">
                <a16:creationId xmlns:a16="http://schemas.microsoft.com/office/drawing/2014/main" id="{4A2D32B4-31F4-9440-E80F-1E9A6E56ED8E}"/>
              </a:ext>
            </a:extLst>
          </p:cNvPr>
          <p:cNvPicPr>
            <a:picLocks noGrp="1" noChangeAspect="1"/>
          </p:cNvPicPr>
          <p:nvPr>
            <p:ph idx="1"/>
          </p:nvPr>
        </p:nvPicPr>
        <p:blipFill>
          <a:blip r:embed="rId2"/>
          <a:stretch>
            <a:fillRect/>
          </a:stretch>
        </p:blipFill>
        <p:spPr>
          <a:xfrm>
            <a:off x="837767" y="1173544"/>
            <a:ext cx="10183956" cy="5310620"/>
          </a:xfrm>
        </p:spPr>
      </p:pic>
      <p:sp>
        <p:nvSpPr>
          <p:cNvPr id="2" name="Title 1">
            <a:extLst>
              <a:ext uri="{FF2B5EF4-FFF2-40B4-BE49-F238E27FC236}">
                <a16:creationId xmlns:a16="http://schemas.microsoft.com/office/drawing/2014/main" id="{579775BF-3336-8570-E73A-E5ECFF2B2001}"/>
              </a:ext>
            </a:extLst>
          </p:cNvPr>
          <p:cNvSpPr>
            <a:spLocks noGrp="1"/>
          </p:cNvSpPr>
          <p:nvPr>
            <p:ph type="title"/>
          </p:nvPr>
        </p:nvSpPr>
        <p:spPr>
          <a:xfrm>
            <a:off x="429235" y="252290"/>
            <a:ext cx="10112695" cy="921254"/>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164667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showing the temperature of a crop&#10;&#10;Description automatically generated">
            <a:extLst>
              <a:ext uri="{FF2B5EF4-FFF2-40B4-BE49-F238E27FC236}">
                <a16:creationId xmlns:a16="http://schemas.microsoft.com/office/drawing/2014/main" id="{69C042C1-4DDA-B04B-82CC-8E1FD09DACEF}"/>
              </a:ext>
            </a:extLst>
          </p:cNvPr>
          <p:cNvPicPr>
            <a:picLocks noGrp="1" noChangeAspect="1"/>
          </p:cNvPicPr>
          <p:nvPr>
            <p:ph idx="1"/>
          </p:nvPr>
        </p:nvPicPr>
        <p:blipFill>
          <a:blip r:embed="rId2"/>
          <a:stretch>
            <a:fillRect/>
          </a:stretch>
        </p:blipFill>
        <p:spPr>
          <a:xfrm>
            <a:off x="890678" y="1223898"/>
            <a:ext cx="10425021" cy="5362574"/>
          </a:xfrm>
        </p:spPr>
      </p:pic>
      <p:sp>
        <p:nvSpPr>
          <p:cNvPr id="3" name="Title 1">
            <a:extLst>
              <a:ext uri="{FF2B5EF4-FFF2-40B4-BE49-F238E27FC236}">
                <a16:creationId xmlns:a16="http://schemas.microsoft.com/office/drawing/2014/main" id="{81270C91-0674-894F-2518-41DA0238B48E}"/>
              </a:ext>
            </a:extLst>
          </p:cNvPr>
          <p:cNvSpPr>
            <a:spLocks noGrp="1"/>
          </p:cNvSpPr>
          <p:nvPr>
            <p:ph type="title"/>
          </p:nvPr>
        </p:nvSpPr>
        <p:spPr>
          <a:xfrm>
            <a:off x="429235" y="252290"/>
            <a:ext cx="10112695" cy="921254"/>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172432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map of the world&#10;&#10;Description automatically generated">
            <a:extLst>
              <a:ext uri="{FF2B5EF4-FFF2-40B4-BE49-F238E27FC236}">
                <a16:creationId xmlns:a16="http://schemas.microsoft.com/office/drawing/2014/main" id="{78BD3CDB-2130-A3D4-BD88-29F898B61364}"/>
              </a:ext>
            </a:extLst>
          </p:cNvPr>
          <p:cNvPicPr>
            <a:picLocks noGrp="1" noChangeAspect="1"/>
          </p:cNvPicPr>
          <p:nvPr>
            <p:ph idx="1"/>
          </p:nvPr>
        </p:nvPicPr>
        <p:blipFill>
          <a:blip r:embed="rId2"/>
          <a:stretch>
            <a:fillRect/>
          </a:stretch>
        </p:blipFill>
        <p:spPr>
          <a:xfrm>
            <a:off x="1014846" y="1268361"/>
            <a:ext cx="10023762" cy="5273385"/>
          </a:xfrm>
        </p:spPr>
      </p:pic>
      <p:sp>
        <p:nvSpPr>
          <p:cNvPr id="2" name="Title 1">
            <a:extLst>
              <a:ext uri="{FF2B5EF4-FFF2-40B4-BE49-F238E27FC236}">
                <a16:creationId xmlns:a16="http://schemas.microsoft.com/office/drawing/2014/main" id="{445192A0-37BC-E7AC-BFEE-B19DA7C6EA98}"/>
              </a:ext>
            </a:extLst>
          </p:cNvPr>
          <p:cNvSpPr>
            <a:spLocks noGrp="1"/>
          </p:cNvSpPr>
          <p:nvPr>
            <p:ph type="title"/>
          </p:nvPr>
        </p:nvSpPr>
        <p:spPr>
          <a:xfrm>
            <a:off x="429235" y="252290"/>
            <a:ext cx="10112695" cy="921254"/>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985281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52022-ED24-451F-BFF9-C856365FD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50" y="1307805"/>
            <a:ext cx="10202699" cy="4848446"/>
          </a:xfrm>
          <a:prstGeom prst="rect">
            <a:avLst/>
          </a:prstGeom>
        </p:spPr>
      </p:pic>
      <p:sp>
        <p:nvSpPr>
          <p:cNvPr id="2" name="Title 1">
            <a:extLst>
              <a:ext uri="{FF2B5EF4-FFF2-40B4-BE49-F238E27FC236}">
                <a16:creationId xmlns:a16="http://schemas.microsoft.com/office/drawing/2014/main" id="{23098E71-6B6C-6984-B83F-E3BCA0053FED}"/>
              </a:ext>
            </a:extLst>
          </p:cNvPr>
          <p:cNvSpPr>
            <a:spLocks noGrp="1"/>
          </p:cNvSpPr>
          <p:nvPr>
            <p:ph type="title"/>
          </p:nvPr>
        </p:nvSpPr>
        <p:spPr>
          <a:xfrm>
            <a:off x="429235" y="252290"/>
            <a:ext cx="10112695" cy="913203"/>
          </a:xfrm>
        </p:spPr>
        <p:txBody>
          <a:bodyPr>
            <a:normAutofit/>
          </a:bodyPr>
          <a:lstStyle/>
          <a:p>
            <a:r>
              <a:rPr lang="en-US"/>
              <a:t>Cont.… </a:t>
            </a:r>
            <a:r>
              <a:rPr lang="en-US" sz="2700"/>
              <a:t>Process of creating or transforming features</a:t>
            </a:r>
          </a:p>
        </p:txBody>
      </p:sp>
    </p:spTree>
    <p:extLst>
      <p:ext uri="{BB962C8B-B14F-4D97-AF65-F5344CB8AC3E}">
        <p14:creationId xmlns:p14="http://schemas.microsoft.com/office/powerpoint/2010/main" val="180210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a:xfrm>
            <a:off x="831850" y="1709739"/>
            <a:ext cx="10515600" cy="891948"/>
          </a:xfrm>
        </p:spPr>
        <p:txBody>
          <a:bodyPr>
            <a:normAutofit fontScale="90000"/>
          </a:bodyPr>
          <a:lstStyle/>
          <a:p>
            <a:pPr algn="ctr"/>
            <a:r>
              <a:rPr lang="en-US" dirty="0">
                <a:ea typeface="+mj-lt"/>
                <a:cs typeface="+mj-lt"/>
              </a:rPr>
              <a:t>Model</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126630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B5796-A6CC-4293-B5B5-EC54317CD45F}"/>
              </a:ext>
            </a:extLst>
          </p:cNvPr>
          <p:cNvSpPr>
            <a:spLocks noGrp="1"/>
          </p:cNvSpPr>
          <p:nvPr>
            <p:ph type="title"/>
          </p:nvPr>
        </p:nvSpPr>
        <p:spPr/>
        <p:txBody>
          <a:bodyPr/>
          <a:lstStyle/>
          <a:p>
            <a:r>
              <a:rPr lang="en-US"/>
              <a:t>Predictions :</a:t>
            </a:r>
          </a:p>
        </p:txBody>
      </p:sp>
      <p:sp>
        <p:nvSpPr>
          <p:cNvPr id="6" name="Text Placeholder 5">
            <a:extLst>
              <a:ext uri="{FF2B5EF4-FFF2-40B4-BE49-F238E27FC236}">
                <a16:creationId xmlns:a16="http://schemas.microsoft.com/office/drawing/2014/main" id="{95534659-0274-476D-BAAB-F0F11CD8C5B9}"/>
              </a:ext>
            </a:extLst>
          </p:cNvPr>
          <p:cNvSpPr>
            <a:spLocks noGrp="1"/>
          </p:cNvSpPr>
          <p:nvPr>
            <p:ph type="body" sz="half" idx="2"/>
          </p:nvPr>
        </p:nvSpPr>
        <p:spPr>
          <a:xfrm>
            <a:off x="839788" y="2057400"/>
            <a:ext cx="3932237" cy="2482702"/>
          </a:xfrm>
        </p:spPr>
        <p:txBody>
          <a:bodyPr>
            <a:noAutofit/>
          </a:bodyPr>
          <a:lstStyle/>
          <a:p>
            <a:pPr algn="just"/>
            <a:r>
              <a:rPr lang="en-US" sz="1800"/>
              <a:t>We have made 3 different predictions, as follow:</a:t>
            </a:r>
          </a:p>
          <a:p>
            <a:pPr algn="just"/>
            <a:r>
              <a:rPr lang="en-US" sz="1800"/>
              <a:t>1- We firstly predicted the cereal yield.</a:t>
            </a:r>
          </a:p>
          <a:p>
            <a:pPr algn="just"/>
            <a:r>
              <a:rPr lang="en-US" sz="1800"/>
              <a:t>2- Secondly, we predicted the crop yield.</a:t>
            </a:r>
          </a:p>
          <a:p>
            <a:pPr algn="just"/>
            <a:r>
              <a:rPr lang="en-US" sz="1800"/>
              <a:t>3- Lastly, we predicted the undernourishment.</a:t>
            </a:r>
          </a:p>
        </p:txBody>
      </p:sp>
      <p:pic>
        <p:nvPicPr>
          <p:cNvPr id="14" name="Picture Placeholder 13">
            <a:extLst>
              <a:ext uri="{FF2B5EF4-FFF2-40B4-BE49-F238E27FC236}">
                <a16:creationId xmlns:a16="http://schemas.microsoft.com/office/drawing/2014/main" id="{EA853488-EF3C-4653-BA12-CA849EEF123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337" r="5337"/>
          <a:stretch>
            <a:fillRect/>
          </a:stretch>
        </p:blipFill>
        <p:spPr>
          <a:xfrm>
            <a:off x="5675557" y="1606404"/>
            <a:ext cx="6172200" cy="4873625"/>
          </a:xfrm>
        </p:spPr>
      </p:pic>
      <p:sp>
        <p:nvSpPr>
          <p:cNvPr id="15" name="Oval 14">
            <a:extLst>
              <a:ext uri="{FF2B5EF4-FFF2-40B4-BE49-F238E27FC236}">
                <a16:creationId xmlns:a16="http://schemas.microsoft.com/office/drawing/2014/main" id="{542058CF-2CBB-490B-80F4-CC9B23068FCA}"/>
              </a:ext>
            </a:extLst>
          </p:cNvPr>
          <p:cNvSpPr/>
          <p:nvPr/>
        </p:nvSpPr>
        <p:spPr>
          <a:xfrm>
            <a:off x="10705441" y="4107766"/>
            <a:ext cx="683014" cy="3235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CBAE775-2107-47F5-8DF0-D7B9794E7CD0}"/>
              </a:ext>
            </a:extLst>
          </p:cNvPr>
          <p:cNvCxnSpPr>
            <a:cxnSpLocks/>
          </p:cNvCxnSpPr>
          <p:nvPr/>
        </p:nvCxnSpPr>
        <p:spPr>
          <a:xfrm>
            <a:off x="4836288" y="2859177"/>
            <a:ext cx="1259712" cy="0"/>
          </a:xfrm>
          <a:prstGeom prst="straightConnector1">
            <a:avLst/>
          </a:prstGeom>
          <a:ln w="762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EEC06F3C-4953-69E1-B787-8E537F95E51E}"/>
              </a:ext>
            </a:extLst>
          </p:cNvPr>
          <p:cNvSpPr txBox="1">
            <a:spLocks/>
          </p:cNvSpPr>
          <p:nvPr/>
        </p:nvSpPr>
        <p:spPr>
          <a:xfrm>
            <a:off x="839788" y="336046"/>
            <a:ext cx="10112695" cy="9212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rgbClr val="FFC837"/>
                </a:solidFill>
                <a:latin typeface="+mj-lt"/>
                <a:ea typeface="+mj-ea"/>
                <a:cs typeface="+mj-cs"/>
              </a:defRPr>
            </a:lvl1pPr>
          </a:lstStyle>
          <a:p>
            <a:r>
              <a:rPr lang="en-US" sz="4400"/>
              <a:t>Model Selection</a:t>
            </a:r>
            <a:r>
              <a:rPr lang="tr-TR" sz="4400"/>
              <a:t> and Training</a:t>
            </a:r>
          </a:p>
        </p:txBody>
      </p:sp>
    </p:spTree>
    <p:extLst>
      <p:ext uri="{BB962C8B-B14F-4D97-AF65-F5344CB8AC3E}">
        <p14:creationId xmlns:p14="http://schemas.microsoft.com/office/powerpoint/2010/main" val="2239223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B5796-A6CC-4293-B5B5-EC54317CD45F}"/>
              </a:ext>
            </a:extLst>
          </p:cNvPr>
          <p:cNvSpPr>
            <a:spLocks noGrp="1"/>
          </p:cNvSpPr>
          <p:nvPr>
            <p:ph type="title"/>
          </p:nvPr>
        </p:nvSpPr>
        <p:spPr>
          <a:xfrm>
            <a:off x="839788" y="520505"/>
            <a:ext cx="3932237" cy="580292"/>
          </a:xfrm>
        </p:spPr>
        <p:txBody>
          <a:bodyPr/>
          <a:lstStyle/>
          <a:p>
            <a:r>
              <a:rPr lang="en-US"/>
              <a:t>Cont… Predictions :</a:t>
            </a:r>
          </a:p>
        </p:txBody>
      </p:sp>
      <p:pic>
        <p:nvPicPr>
          <p:cNvPr id="9" name="Picture 8">
            <a:extLst>
              <a:ext uri="{FF2B5EF4-FFF2-40B4-BE49-F238E27FC236}">
                <a16:creationId xmlns:a16="http://schemas.microsoft.com/office/drawing/2014/main" id="{478E3DDB-1F6A-4DC0-B1B7-908147191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976" y="1480625"/>
            <a:ext cx="10488489" cy="4405446"/>
          </a:xfrm>
          <a:prstGeom prst="rect">
            <a:avLst/>
          </a:prstGeom>
        </p:spPr>
      </p:pic>
      <p:sp>
        <p:nvSpPr>
          <p:cNvPr id="10" name="Oval 9">
            <a:extLst>
              <a:ext uri="{FF2B5EF4-FFF2-40B4-BE49-F238E27FC236}">
                <a16:creationId xmlns:a16="http://schemas.microsoft.com/office/drawing/2014/main" id="{7E8BC5D5-58A3-4724-8DCC-8296CA55FAC6}"/>
              </a:ext>
            </a:extLst>
          </p:cNvPr>
          <p:cNvSpPr/>
          <p:nvPr/>
        </p:nvSpPr>
        <p:spPr>
          <a:xfrm>
            <a:off x="6509895" y="4354765"/>
            <a:ext cx="651387" cy="225083"/>
          </a:xfrm>
          <a:prstGeom prst="ellipse">
            <a:avLst/>
          </a:prstGeom>
          <a:noFill/>
          <a:ln>
            <a:solidFill>
              <a:srgbClr val="FF5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06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5534659-0274-476D-BAAB-F0F11CD8C5B9}"/>
              </a:ext>
            </a:extLst>
          </p:cNvPr>
          <p:cNvSpPr>
            <a:spLocks noGrp="1"/>
          </p:cNvSpPr>
          <p:nvPr>
            <p:ph type="body" sz="half" idx="2"/>
          </p:nvPr>
        </p:nvSpPr>
        <p:spPr>
          <a:xfrm>
            <a:off x="954465" y="2992274"/>
            <a:ext cx="3932237" cy="2050366"/>
          </a:xfrm>
        </p:spPr>
        <p:txBody>
          <a:bodyPr/>
          <a:lstStyle/>
          <a:p>
            <a:r>
              <a:rPr lang="en-US"/>
              <a:t>We have made 3 different predictions, as follow:</a:t>
            </a:r>
          </a:p>
          <a:p>
            <a:r>
              <a:rPr lang="en-US"/>
              <a:t>1- We firstly predicted the cereal yield.</a:t>
            </a:r>
          </a:p>
          <a:p>
            <a:r>
              <a:rPr lang="en-US"/>
              <a:t>2- Secondly, we predicted the crop yield.</a:t>
            </a:r>
          </a:p>
          <a:p>
            <a:r>
              <a:rPr lang="en-US"/>
              <a:t>3- Lastly, we predicted the undernourishment.</a:t>
            </a:r>
          </a:p>
        </p:txBody>
      </p:sp>
      <p:pic>
        <p:nvPicPr>
          <p:cNvPr id="3" name="Picture 2">
            <a:extLst>
              <a:ext uri="{FF2B5EF4-FFF2-40B4-BE49-F238E27FC236}">
                <a16:creationId xmlns:a16="http://schemas.microsoft.com/office/drawing/2014/main" id="{DE948230-F8DF-4E38-B1F7-4ADE7C3FA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43" y="1459637"/>
            <a:ext cx="6110577" cy="5115639"/>
          </a:xfrm>
          <a:prstGeom prst="rect">
            <a:avLst/>
          </a:prstGeom>
        </p:spPr>
      </p:pic>
      <p:sp>
        <p:nvSpPr>
          <p:cNvPr id="5" name="Oval 4">
            <a:extLst>
              <a:ext uri="{FF2B5EF4-FFF2-40B4-BE49-F238E27FC236}">
                <a16:creationId xmlns:a16="http://schemas.microsoft.com/office/drawing/2014/main" id="{85EC7C27-3892-41FB-A0AF-10D036430E1A}"/>
              </a:ext>
            </a:extLst>
          </p:cNvPr>
          <p:cNvSpPr/>
          <p:nvPr/>
        </p:nvSpPr>
        <p:spPr>
          <a:xfrm>
            <a:off x="9586824" y="5215122"/>
            <a:ext cx="675249" cy="302683"/>
          </a:xfrm>
          <a:prstGeom prst="ellipse">
            <a:avLst/>
          </a:prstGeom>
          <a:noFill/>
          <a:ln>
            <a:solidFill>
              <a:srgbClr val="FF5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F3294C9-4975-4A81-A98A-22CCA83DE3FE}"/>
              </a:ext>
            </a:extLst>
          </p:cNvPr>
          <p:cNvCxnSpPr/>
          <p:nvPr/>
        </p:nvCxnSpPr>
        <p:spPr>
          <a:xfrm>
            <a:off x="3010486" y="4600135"/>
            <a:ext cx="2461846"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 name="Title 3">
            <a:extLst>
              <a:ext uri="{FF2B5EF4-FFF2-40B4-BE49-F238E27FC236}">
                <a16:creationId xmlns:a16="http://schemas.microsoft.com/office/drawing/2014/main" id="{23ABD30B-24B9-58D3-9CCD-2796A2484A18}"/>
              </a:ext>
            </a:extLst>
          </p:cNvPr>
          <p:cNvSpPr txBox="1">
            <a:spLocks/>
          </p:cNvSpPr>
          <p:nvPr/>
        </p:nvSpPr>
        <p:spPr>
          <a:xfrm>
            <a:off x="839788" y="520505"/>
            <a:ext cx="3932237" cy="5802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rgbClr val="FFC837"/>
                </a:solidFill>
                <a:latin typeface="+mj-lt"/>
                <a:ea typeface="+mj-ea"/>
                <a:cs typeface="+mj-cs"/>
              </a:defRPr>
            </a:lvl1pPr>
          </a:lstStyle>
          <a:p>
            <a:r>
              <a:rPr lang="en-US"/>
              <a:t>Cont… Predictions :</a:t>
            </a:r>
          </a:p>
        </p:txBody>
      </p:sp>
    </p:spTree>
    <p:extLst>
      <p:ext uri="{BB962C8B-B14F-4D97-AF65-F5344CB8AC3E}">
        <p14:creationId xmlns:p14="http://schemas.microsoft.com/office/powerpoint/2010/main" val="1341315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11B1274D-D9FF-4F76-B2E1-84BB1C4FC02B}"/>
              </a:ext>
            </a:extLst>
          </p:cNvPr>
          <p:cNvSpPr>
            <a:spLocks noGrp="1"/>
          </p:cNvSpPr>
          <p:nvPr>
            <p:ph type="subTitle" idx="1"/>
          </p:nvPr>
        </p:nvSpPr>
        <p:spPr>
          <a:xfrm>
            <a:off x="582453" y="878123"/>
            <a:ext cx="8986849" cy="754912"/>
          </a:xfrm>
          <a:noFill/>
          <a:ln>
            <a:solidFill>
              <a:srgbClr val="C00000"/>
            </a:solidFill>
          </a:ln>
        </p:spPr>
        <p:txBody>
          <a:bodyPr>
            <a:normAutofit/>
          </a:bodyPr>
          <a:lstStyle/>
          <a:p>
            <a:r>
              <a:rPr lang="en-US"/>
              <a:t>For the 3 predictions we used the </a:t>
            </a:r>
            <a:r>
              <a:rPr lang="en-US" err="1"/>
              <a:t>GridsearchCV</a:t>
            </a:r>
            <a:r>
              <a:rPr lang="en-US"/>
              <a:t> method to find the best parameters for each one of our 3 best models, as follow:</a:t>
            </a:r>
          </a:p>
        </p:txBody>
      </p:sp>
      <p:pic>
        <p:nvPicPr>
          <p:cNvPr id="9" name="Picture 8">
            <a:extLst>
              <a:ext uri="{FF2B5EF4-FFF2-40B4-BE49-F238E27FC236}">
                <a16:creationId xmlns:a16="http://schemas.microsoft.com/office/drawing/2014/main" id="{92AE356D-E6FE-4079-84BF-FC375F6D2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53" y="1809046"/>
            <a:ext cx="9940181" cy="4389736"/>
          </a:xfrm>
          <a:prstGeom prst="rect">
            <a:avLst/>
          </a:prstGeom>
        </p:spPr>
      </p:pic>
      <p:sp>
        <p:nvSpPr>
          <p:cNvPr id="10" name="Arrow: Right 9">
            <a:extLst>
              <a:ext uri="{FF2B5EF4-FFF2-40B4-BE49-F238E27FC236}">
                <a16:creationId xmlns:a16="http://schemas.microsoft.com/office/drawing/2014/main" id="{7977D6CC-506C-45A3-90CB-AD5700EECC93}"/>
              </a:ext>
            </a:extLst>
          </p:cNvPr>
          <p:cNvSpPr/>
          <p:nvPr/>
        </p:nvSpPr>
        <p:spPr>
          <a:xfrm>
            <a:off x="934193" y="5902504"/>
            <a:ext cx="492369" cy="154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22F36-125E-9DE0-F814-61E38A3493C8}"/>
              </a:ext>
            </a:extLst>
          </p:cNvPr>
          <p:cNvSpPr txBox="1">
            <a:spLocks/>
          </p:cNvSpPr>
          <p:nvPr/>
        </p:nvSpPr>
        <p:spPr>
          <a:xfrm>
            <a:off x="223284" y="0"/>
            <a:ext cx="7804297" cy="75491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b="1" kern="1200">
                <a:solidFill>
                  <a:srgbClr val="FFC837"/>
                </a:solidFill>
                <a:latin typeface="+mj-lt"/>
                <a:ea typeface="+mj-ea"/>
                <a:cs typeface="+mj-cs"/>
              </a:defRPr>
            </a:lvl1pPr>
          </a:lstStyle>
          <a:p>
            <a:r>
              <a:rPr lang="en-US"/>
              <a:t>Model Evaluation</a:t>
            </a:r>
            <a:r>
              <a:rPr lang="tr-TR"/>
              <a:t> and </a:t>
            </a:r>
            <a:r>
              <a:rPr lang="en-US"/>
              <a:t>Hyperparameter Tuning</a:t>
            </a:r>
            <a:endParaRPr lang="tr-TR"/>
          </a:p>
        </p:txBody>
      </p:sp>
    </p:spTree>
    <p:extLst>
      <p:ext uri="{BB962C8B-B14F-4D97-AF65-F5344CB8AC3E}">
        <p14:creationId xmlns:p14="http://schemas.microsoft.com/office/powerpoint/2010/main" val="1799641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3C65E-FD7B-4F5E-AEE2-3FFA74AF6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09" y="1246337"/>
            <a:ext cx="10398641" cy="5249008"/>
          </a:xfrm>
          <a:prstGeom prst="rect">
            <a:avLst/>
          </a:prstGeom>
        </p:spPr>
      </p:pic>
      <p:sp>
        <p:nvSpPr>
          <p:cNvPr id="6" name="Arrow: Right 5">
            <a:extLst>
              <a:ext uri="{FF2B5EF4-FFF2-40B4-BE49-F238E27FC236}">
                <a16:creationId xmlns:a16="http://schemas.microsoft.com/office/drawing/2014/main" id="{3EDB3681-5D72-4283-AABD-C764624E6983}"/>
              </a:ext>
            </a:extLst>
          </p:cNvPr>
          <p:cNvSpPr/>
          <p:nvPr/>
        </p:nvSpPr>
        <p:spPr>
          <a:xfrm>
            <a:off x="1797556" y="6237551"/>
            <a:ext cx="464234" cy="17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EC76872-E014-4C8E-9F03-4CE8501116DB}"/>
              </a:ext>
            </a:extLst>
          </p:cNvPr>
          <p:cNvSpPr/>
          <p:nvPr/>
        </p:nvSpPr>
        <p:spPr>
          <a:xfrm>
            <a:off x="8112314" y="2721935"/>
            <a:ext cx="765872" cy="372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E6F75-8A6A-ADAA-8E4C-D518785BCB6A}"/>
              </a:ext>
            </a:extLst>
          </p:cNvPr>
          <p:cNvSpPr txBox="1">
            <a:spLocks/>
          </p:cNvSpPr>
          <p:nvPr/>
        </p:nvSpPr>
        <p:spPr>
          <a:xfrm>
            <a:off x="212651" y="113416"/>
            <a:ext cx="7804297" cy="75491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b="1" kern="1200">
                <a:solidFill>
                  <a:srgbClr val="FFC837"/>
                </a:solidFill>
                <a:latin typeface="+mj-lt"/>
                <a:ea typeface="+mj-ea"/>
                <a:cs typeface="+mj-cs"/>
              </a:defRPr>
            </a:lvl1pPr>
          </a:lstStyle>
          <a:p>
            <a:r>
              <a:rPr lang="en-US"/>
              <a:t>Model Evaluation</a:t>
            </a:r>
            <a:r>
              <a:rPr lang="tr-TR"/>
              <a:t> and </a:t>
            </a:r>
            <a:r>
              <a:rPr lang="en-US"/>
              <a:t>Hyperparameter Tuning</a:t>
            </a:r>
            <a:endParaRPr lang="tr-TR"/>
          </a:p>
        </p:txBody>
      </p:sp>
    </p:spTree>
    <p:extLst>
      <p:ext uri="{BB962C8B-B14F-4D97-AF65-F5344CB8AC3E}">
        <p14:creationId xmlns:p14="http://schemas.microsoft.com/office/powerpoint/2010/main" val="3561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pPr algn="ctr"/>
            <a:r>
              <a:rPr lang="en-US" dirty="0">
                <a:ea typeface="+mj-lt"/>
                <a:cs typeface="+mj-lt"/>
              </a:rPr>
              <a:t>Concept note and implementation plan</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228486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B9A99-3DFB-48B7-98A5-AE0BD014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57" y="1283018"/>
            <a:ext cx="10866475" cy="5220429"/>
          </a:xfrm>
          <a:prstGeom prst="rect">
            <a:avLst/>
          </a:prstGeom>
        </p:spPr>
      </p:pic>
      <p:sp>
        <p:nvSpPr>
          <p:cNvPr id="5" name="Arrow: Right 4">
            <a:extLst>
              <a:ext uri="{FF2B5EF4-FFF2-40B4-BE49-F238E27FC236}">
                <a16:creationId xmlns:a16="http://schemas.microsoft.com/office/drawing/2014/main" id="{827B0191-622B-4B3D-868B-B44F4B3590E2}"/>
              </a:ext>
            </a:extLst>
          </p:cNvPr>
          <p:cNvSpPr/>
          <p:nvPr/>
        </p:nvSpPr>
        <p:spPr>
          <a:xfrm>
            <a:off x="574158" y="6281388"/>
            <a:ext cx="351694" cy="12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626D39-1A49-4096-BD9A-A779E364A8C8}"/>
              </a:ext>
            </a:extLst>
          </p:cNvPr>
          <p:cNvSpPr/>
          <p:nvPr/>
        </p:nvSpPr>
        <p:spPr>
          <a:xfrm>
            <a:off x="5036888" y="1681252"/>
            <a:ext cx="647114" cy="2813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184FF9-A944-2776-821C-E4F54D83BB07}"/>
              </a:ext>
            </a:extLst>
          </p:cNvPr>
          <p:cNvSpPr txBox="1">
            <a:spLocks/>
          </p:cNvSpPr>
          <p:nvPr/>
        </p:nvSpPr>
        <p:spPr>
          <a:xfrm>
            <a:off x="212651" y="113416"/>
            <a:ext cx="7804297" cy="75491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b="1" kern="1200">
                <a:solidFill>
                  <a:srgbClr val="FFC837"/>
                </a:solidFill>
                <a:latin typeface="+mj-lt"/>
                <a:ea typeface="+mj-ea"/>
                <a:cs typeface="+mj-cs"/>
              </a:defRPr>
            </a:lvl1pPr>
          </a:lstStyle>
          <a:p>
            <a:r>
              <a:rPr lang="en-US"/>
              <a:t>Model Evaluation</a:t>
            </a:r>
            <a:r>
              <a:rPr lang="tr-TR"/>
              <a:t> and </a:t>
            </a:r>
            <a:r>
              <a:rPr lang="en-US"/>
              <a:t>Hyperparameter Tuning</a:t>
            </a:r>
            <a:endParaRPr lang="tr-TR"/>
          </a:p>
        </p:txBody>
      </p:sp>
    </p:spTree>
    <p:extLst>
      <p:ext uri="{BB962C8B-B14F-4D97-AF65-F5344CB8AC3E}">
        <p14:creationId xmlns:p14="http://schemas.microsoft.com/office/powerpoint/2010/main" val="722929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Description automatically generated">
            <a:extLst>
              <a:ext uri="{FF2B5EF4-FFF2-40B4-BE49-F238E27FC236}">
                <a16:creationId xmlns:a16="http://schemas.microsoft.com/office/drawing/2014/main" id="{1021CC81-8BA5-3BC3-5B28-86C92841B909}"/>
              </a:ext>
            </a:extLst>
          </p:cNvPr>
          <p:cNvPicPr>
            <a:picLocks noGrp="1" noChangeAspect="1"/>
          </p:cNvPicPr>
          <p:nvPr>
            <p:ph idx="1"/>
          </p:nvPr>
        </p:nvPicPr>
        <p:blipFill>
          <a:blip r:embed="rId2"/>
          <a:stretch>
            <a:fillRect/>
          </a:stretch>
        </p:blipFill>
        <p:spPr>
          <a:xfrm>
            <a:off x="723015" y="1039787"/>
            <a:ext cx="10377376" cy="3691702"/>
          </a:xfrm>
        </p:spPr>
      </p:pic>
      <p:pic>
        <p:nvPicPr>
          <p:cNvPr id="5" name="Picture 4" descr="A screenshot of a computer&#10;&#10;Description automatically generated">
            <a:extLst>
              <a:ext uri="{FF2B5EF4-FFF2-40B4-BE49-F238E27FC236}">
                <a16:creationId xmlns:a16="http://schemas.microsoft.com/office/drawing/2014/main" id="{54876F70-9C93-AF13-90DC-13ADE8A6DEC9}"/>
              </a:ext>
            </a:extLst>
          </p:cNvPr>
          <p:cNvPicPr>
            <a:picLocks noChangeAspect="1"/>
          </p:cNvPicPr>
          <p:nvPr/>
        </p:nvPicPr>
        <p:blipFill>
          <a:blip r:embed="rId3"/>
          <a:stretch>
            <a:fillRect/>
          </a:stretch>
        </p:blipFill>
        <p:spPr>
          <a:xfrm>
            <a:off x="723015" y="4851056"/>
            <a:ext cx="10377376" cy="1799124"/>
          </a:xfrm>
          <a:prstGeom prst="rect">
            <a:avLst/>
          </a:prstGeom>
        </p:spPr>
      </p:pic>
      <p:sp>
        <p:nvSpPr>
          <p:cNvPr id="7" name="Flowchart: Off-page Connector 6">
            <a:extLst>
              <a:ext uri="{FF2B5EF4-FFF2-40B4-BE49-F238E27FC236}">
                <a16:creationId xmlns:a16="http://schemas.microsoft.com/office/drawing/2014/main" id="{B14508FA-6490-5810-64BE-D095EF95CCB0}"/>
              </a:ext>
            </a:extLst>
          </p:cNvPr>
          <p:cNvSpPr/>
          <p:nvPr/>
        </p:nvSpPr>
        <p:spPr>
          <a:xfrm>
            <a:off x="6740075" y="6018671"/>
            <a:ext cx="595745" cy="429490"/>
          </a:xfrm>
          <a:prstGeom prst="flowChartOffpageConnector">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11AC30-78EC-484B-A38A-C93A631B01D1}"/>
              </a:ext>
            </a:extLst>
          </p:cNvPr>
          <p:cNvSpPr txBox="1">
            <a:spLocks/>
          </p:cNvSpPr>
          <p:nvPr/>
        </p:nvSpPr>
        <p:spPr>
          <a:xfrm>
            <a:off x="212651" y="113416"/>
            <a:ext cx="7804297" cy="754912"/>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b="1" kern="1200">
                <a:solidFill>
                  <a:srgbClr val="FFC837"/>
                </a:solidFill>
                <a:latin typeface="+mj-lt"/>
                <a:ea typeface="+mj-ea"/>
                <a:cs typeface="+mj-cs"/>
              </a:defRPr>
            </a:lvl1pPr>
          </a:lstStyle>
          <a:p>
            <a:r>
              <a:rPr lang="en-US"/>
              <a:t>Model Evaluation</a:t>
            </a:r>
            <a:r>
              <a:rPr lang="tr-TR"/>
              <a:t> and </a:t>
            </a:r>
            <a:r>
              <a:rPr lang="en-US"/>
              <a:t>Hyperparameter Tuning</a:t>
            </a:r>
            <a:endParaRPr lang="tr-TR"/>
          </a:p>
        </p:txBody>
      </p:sp>
    </p:spTree>
    <p:extLst>
      <p:ext uri="{BB962C8B-B14F-4D97-AF65-F5344CB8AC3E}">
        <p14:creationId xmlns:p14="http://schemas.microsoft.com/office/powerpoint/2010/main" val="304385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pPr algn="ctr"/>
            <a:r>
              <a:rPr lang="en-US" dirty="0">
                <a:ea typeface="+mj-lt"/>
                <a:cs typeface="+mj-lt"/>
              </a:rPr>
              <a:t>Results</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1101562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Evaluation Results</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8" name="Picture 7" descr="A screenshot of a computer screen&#10;&#10;Description automatically generated">
            <a:extLst>
              <a:ext uri="{FF2B5EF4-FFF2-40B4-BE49-F238E27FC236}">
                <a16:creationId xmlns:a16="http://schemas.microsoft.com/office/drawing/2014/main" id="{540A1BED-78E8-6D14-01E5-A050325E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62" y="2488019"/>
            <a:ext cx="10409275" cy="3978966"/>
          </a:xfrm>
          <a:prstGeom prst="rect">
            <a:avLst/>
          </a:prstGeom>
        </p:spPr>
      </p:pic>
      <p:sp>
        <p:nvSpPr>
          <p:cNvPr id="10" name="TextBox 9">
            <a:extLst>
              <a:ext uri="{FF2B5EF4-FFF2-40B4-BE49-F238E27FC236}">
                <a16:creationId xmlns:a16="http://schemas.microsoft.com/office/drawing/2014/main" id="{CF1CBD9F-5ABA-9B81-E224-F8767894AABD}"/>
              </a:ext>
            </a:extLst>
          </p:cNvPr>
          <p:cNvSpPr txBox="1"/>
          <p:nvPr/>
        </p:nvSpPr>
        <p:spPr>
          <a:xfrm>
            <a:off x="891362" y="1867694"/>
            <a:ext cx="6097772" cy="369332"/>
          </a:xfrm>
          <a:prstGeom prst="rect">
            <a:avLst/>
          </a:prstGeom>
          <a:noFill/>
        </p:spPr>
        <p:txBody>
          <a:bodyPr wrap="square">
            <a:spAutoFit/>
          </a:bodyPr>
          <a:lstStyle/>
          <a:p>
            <a:r>
              <a:rPr lang="en-US" sz="1800"/>
              <a:t>Cereal yield </a:t>
            </a:r>
            <a:endParaRPr lang="en-US"/>
          </a:p>
        </p:txBody>
      </p:sp>
    </p:spTree>
    <p:extLst>
      <p:ext uri="{BB962C8B-B14F-4D97-AF65-F5344CB8AC3E}">
        <p14:creationId xmlns:p14="http://schemas.microsoft.com/office/powerpoint/2010/main" val="206965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Evaluation Results</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10" name="TextBox 9">
            <a:extLst>
              <a:ext uri="{FF2B5EF4-FFF2-40B4-BE49-F238E27FC236}">
                <a16:creationId xmlns:a16="http://schemas.microsoft.com/office/drawing/2014/main" id="{CF1CBD9F-5ABA-9B81-E224-F8767894AABD}"/>
              </a:ext>
            </a:extLst>
          </p:cNvPr>
          <p:cNvSpPr txBox="1"/>
          <p:nvPr/>
        </p:nvSpPr>
        <p:spPr>
          <a:xfrm>
            <a:off x="1039652" y="1867694"/>
            <a:ext cx="6097772" cy="369332"/>
          </a:xfrm>
          <a:prstGeom prst="rect">
            <a:avLst/>
          </a:prstGeom>
          <a:noFill/>
        </p:spPr>
        <p:txBody>
          <a:bodyPr wrap="square">
            <a:spAutoFit/>
          </a:bodyPr>
          <a:lstStyle/>
          <a:p>
            <a:r>
              <a:rPr lang="en-US" sz="1800"/>
              <a:t>Crop yield  </a:t>
            </a:r>
            <a:endParaRPr lang="en-US"/>
          </a:p>
        </p:txBody>
      </p:sp>
      <p:pic>
        <p:nvPicPr>
          <p:cNvPr id="4" name="Picture 3" descr="A screenshot of a computer&#10;&#10;Description automatically generated">
            <a:extLst>
              <a:ext uri="{FF2B5EF4-FFF2-40B4-BE49-F238E27FC236}">
                <a16:creationId xmlns:a16="http://schemas.microsoft.com/office/drawing/2014/main" id="{6DEA244F-359B-CD75-EBC8-518B1E5B8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52" y="2339163"/>
            <a:ext cx="9727585" cy="4136065"/>
          </a:xfrm>
          <a:prstGeom prst="rect">
            <a:avLst/>
          </a:prstGeom>
        </p:spPr>
      </p:pic>
    </p:spTree>
    <p:extLst>
      <p:ext uri="{BB962C8B-B14F-4D97-AF65-F5344CB8AC3E}">
        <p14:creationId xmlns:p14="http://schemas.microsoft.com/office/powerpoint/2010/main" val="2747667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Evaluation Results</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10" name="TextBox 9">
            <a:extLst>
              <a:ext uri="{FF2B5EF4-FFF2-40B4-BE49-F238E27FC236}">
                <a16:creationId xmlns:a16="http://schemas.microsoft.com/office/drawing/2014/main" id="{CF1CBD9F-5ABA-9B81-E224-F8767894AABD}"/>
              </a:ext>
            </a:extLst>
          </p:cNvPr>
          <p:cNvSpPr txBox="1"/>
          <p:nvPr/>
        </p:nvSpPr>
        <p:spPr>
          <a:xfrm>
            <a:off x="1039652" y="1867694"/>
            <a:ext cx="6097772" cy="369332"/>
          </a:xfrm>
          <a:prstGeom prst="rect">
            <a:avLst/>
          </a:prstGeom>
          <a:noFill/>
        </p:spPr>
        <p:txBody>
          <a:bodyPr wrap="square">
            <a:spAutoFit/>
          </a:bodyPr>
          <a:lstStyle/>
          <a:p>
            <a:r>
              <a:rPr lang="en-US" sz="1800"/>
              <a:t>Undernourishment</a:t>
            </a:r>
            <a:endParaRPr lang="en-US"/>
          </a:p>
        </p:txBody>
      </p:sp>
      <p:pic>
        <p:nvPicPr>
          <p:cNvPr id="6" name="Picture 5" descr="A screenshot of a graph&#10;&#10;Description automatically generated">
            <a:extLst>
              <a:ext uri="{FF2B5EF4-FFF2-40B4-BE49-F238E27FC236}">
                <a16:creationId xmlns:a16="http://schemas.microsoft.com/office/drawing/2014/main" id="{5BE19678-7865-2B7E-64CD-61BE7ADFF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52" y="2434856"/>
            <a:ext cx="10592367" cy="4423144"/>
          </a:xfrm>
          <a:prstGeom prst="rect">
            <a:avLst/>
          </a:prstGeom>
        </p:spPr>
      </p:pic>
    </p:spTree>
    <p:extLst>
      <p:ext uri="{BB962C8B-B14F-4D97-AF65-F5344CB8AC3E}">
        <p14:creationId xmlns:p14="http://schemas.microsoft.com/office/powerpoint/2010/main" val="1267550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Evaluation Results</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10" name="TextBox 9">
            <a:extLst>
              <a:ext uri="{FF2B5EF4-FFF2-40B4-BE49-F238E27FC236}">
                <a16:creationId xmlns:a16="http://schemas.microsoft.com/office/drawing/2014/main" id="{CF1CBD9F-5ABA-9B81-E224-F8767894AABD}"/>
              </a:ext>
            </a:extLst>
          </p:cNvPr>
          <p:cNvSpPr txBox="1"/>
          <p:nvPr/>
        </p:nvSpPr>
        <p:spPr>
          <a:xfrm>
            <a:off x="1039652" y="1867694"/>
            <a:ext cx="6097772" cy="369332"/>
          </a:xfrm>
          <a:prstGeom prst="rect">
            <a:avLst/>
          </a:prstGeom>
          <a:noFill/>
        </p:spPr>
        <p:txBody>
          <a:bodyPr wrap="square" lIns="91440" tIns="45720" rIns="91440" bIns="45720" anchor="t">
            <a:spAutoFit/>
          </a:bodyPr>
          <a:lstStyle/>
          <a:p>
            <a:r>
              <a:rPr lang="en-US" sz="1800" dirty="0"/>
              <a:t>Undernourishment </a:t>
            </a:r>
            <a:r>
              <a:rPr lang="en-US" dirty="0"/>
              <a:t>Prediction using LSTM </a:t>
            </a:r>
            <a:endParaRPr lang="en-US" dirty="0">
              <a:ea typeface="Calibri"/>
              <a:cs typeface="Calibri"/>
            </a:endParaRPr>
          </a:p>
        </p:txBody>
      </p:sp>
      <p:pic>
        <p:nvPicPr>
          <p:cNvPr id="4" name="Picture 3" descr="A black and white screen with numbers and letters&#10;&#10;Description automatically generated">
            <a:extLst>
              <a:ext uri="{FF2B5EF4-FFF2-40B4-BE49-F238E27FC236}">
                <a16:creationId xmlns:a16="http://schemas.microsoft.com/office/drawing/2014/main" id="{22BF35C0-2473-8513-6FF5-F6FF850AE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3039942"/>
            <a:ext cx="8096250" cy="2435826"/>
          </a:xfrm>
          <a:prstGeom prst="rect">
            <a:avLst/>
          </a:prstGeom>
        </p:spPr>
      </p:pic>
    </p:spTree>
    <p:extLst>
      <p:ext uri="{BB962C8B-B14F-4D97-AF65-F5344CB8AC3E}">
        <p14:creationId xmlns:p14="http://schemas.microsoft.com/office/powerpoint/2010/main" val="3978466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9" name="Title 1">
            <a:extLst>
              <a:ext uri="{FF2B5EF4-FFF2-40B4-BE49-F238E27FC236}">
                <a16:creationId xmlns:a16="http://schemas.microsoft.com/office/drawing/2014/main" id="{1D723F13-79C3-A9C3-E3D8-A6F0D1265BAF}"/>
              </a:ext>
            </a:extLst>
          </p:cNvPr>
          <p:cNvSpPr>
            <a:spLocks noGrp="1"/>
          </p:cNvSpPr>
          <p:nvPr>
            <p:ph type="title"/>
          </p:nvPr>
        </p:nvSpPr>
        <p:spPr>
          <a:xfrm>
            <a:off x="682256" y="665063"/>
            <a:ext cx="10112695" cy="921254"/>
          </a:xfrm>
        </p:spPr>
        <p:txBody>
          <a:bodyPr/>
          <a:lstStyle/>
          <a:p>
            <a:r>
              <a:rPr lang="en-US" b="1"/>
              <a:t>Deployment</a:t>
            </a:r>
            <a:endParaRPr lang="tr-TR"/>
          </a:p>
        </p:txBody>
      </p:sp>
      <p:sp>
        <p:nvSpPr>
          <p:cNvPr id="12" name="TextBox 11">
            <a:extLst>
              <a:ext uri="{FF2B5EF4-FFF2-40B4-BE49-F238E27FC236}">
                <a16:creationId xmlns:a16="http://schemas.microsoft.com/office/drawing/2014/main" id="{F2D9E85A-D2CB-AABB-B808-D4B3FF331A12}"/>
              </a:ext>
            </a:extLst>
          </p:cNvPr>
          <p:cNvSpPr txBox="1"/>
          <p:nvPr/>
        </p:nvSpPr>
        <p:spPr>
          <a:xfrm>
            <a:off x="837314" y="1427496"/>
            <a:ext cx="6097772" cy="369332"/>
          </a:xfrm>
          <a:prstGeom prst="rect">
            <a:avLst/>
          </a:prstGeom>
          <a:noFill/>
        </p:spPr>
        <p:txBody>
          <a:bodyPr wrap="square">
            <a:spAutoFit/>
          </a:bodyPr>
          <a:lstStyle/>
          <a:p>
            <a:r>
              <a:rPr lang="en-US"/>
              <a:t>Local deployment with </a:t>
            </a:r>
            <a:r>
              <a:rPr lang="en-US" err="1"/>
              <a:t>gradio</a:t>
            </a:r>
            <a:endParaRPr lang="en-US"/>
          </a:p>
        </p:txBody>
      </p:sp>
      <p:pic>
        <p:nvPicPr>
          <p:cNvPr id="4" name="Content Placeholder 3">
            <a:extLst>
              <a:ext uri="{FF2B5EF4-FFF2-40B4-BE49-F238E27FC236}">
                <a16:creationId xmlns:a16="http://schemas.microsoft.com/office/drawing/2014/main" id="{CC915A48-81D1-48DD-827E-883A76B6AB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949" y="2006600"/>
            <a:ext cx="8500102" cy="4170363"/>
          </a:xfrm>
        </p:spPr>
      </p:pic>
    </p:spTree>
    <p:extLst>
      <p:ext uri="{BB962C8B-B14F-4D97-AF65-F5344CB8AC3E}">
        <p14:creationId xmlns:p14="http://schemas.microsoft.com/office/powerpoint/2010/main" val="35337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9" name="Title 1">
            <a:extLst>
              <a:ext uri="{FF2B5EF4-FFF2-40B4-BE49-F238E27FC236}">
                <a16:creationId xmlns:a16="http://schemas.microsoft.com/office/drawing/2014/main" id="{1D723F13-79C3-A9C3-E3D8-A6F0D1265BAF}"/>
              </a:ext>
            </a:extLst>
          </p:cNvPr>
          <p:cNvSpPr>
            <a:spLocks noGrp="1"/>
          </p:cNvSpPr>
          <p:nvPr>
            <p:ph type="title"/>
          </p:nvPr>
        </p:nvSpPr>
        <p:spPr>
          <a:xfrm>
            <a:off x="682256" y="665063"/>
            <a:ext cx="10112695" cy="921254"/>
          </a:xfrm>
        </p:spPr>
        <p:txBody>
          <a:bodyPr/>
          <a:lstStyle/>
          <a:p>
            <a:r>
              <a:rPr lang="en-US" b="1"/>
              <a:t>Deployment</a:t>
            </a:r>
            <a:endParaRPr lang="tr-TR"/>
          </a:p>
        </p:txBody>
      </p:sp>
      <p:pic>
        <p:nvPicPr>
          <p:cNvPr id="14" name="Content Placeholder 13" descr="A screenshot of a computer&#10;&#10;Description automatically generated">
            <a:extLst>
              <a:ext uri="{FF2B5EF4-FFF2-40B4-BE49-F238E27FC236}">
                <a16:creationId xmlns:a16="http://schemas.microsoft.com/office/drawing/2014/main" id="{6076ACA4-3341-CA82-593E-59F4133DB71A}"/>
              </a:ext>
            </a:extLst>
          </p:cNvPr>
          <p:cNvPicPr>
            <a:picLocks noGrp="1" noChangeAspect="1"/>
          </p:cNvPicPr>
          <p:nvPr>
            <p:ph idx="1"/>
          </p:nvPr>
        </p:nvPicPr>
        <p:blipFill>
          <a:blip r:embed="rId2"/>
          <a:stretch>
            <a:fillRect/>
          </a:stretch>
        </p:blipFill>
        <p:spPr>
          <a:xfrm>
            <a:off x="1292491" y="2007219"/>
            <a:ext cx="9607018" cy="4169743"/>
          </a:xfrm>
        </p:spPr>
      </p:pic>
      <p:sp>
        <p:nvSpPr>
          <p:cNvPr id="12" name="TextBox 11">
            <a:extLst>
              <a:ext uri="{FF2B5EF4-FFF2-40B4-BE49-F238E27FC236}">
                <a16:creationId xmlns:a16="http://schemas.microsoft.com/office/drawing/2014/main" id="{F2D9E85A-D2CB-AABB-B808-D4B3FF331A12}"/>
              </a:ext>
            </a:extLst>
          </p:cNvPr>
          <p:cNvSpPr txBox="1"/>
          <p:nvPr/>
        </p:nvSpPr>
        <p:spPr>
          <a:xfrm>
            <a:off x="837314" y="1427496"/>
            <a:ext cx="6097772" cy="369332"/>
          </a:xfrm>
          <a:prstGeom prst="rect">
            <a:avLst/>
          </a:prstGeom>
          <a:noFill/>
        </p:spPr>
        <p:txBody>
          <a:bodyPr wrap="square">
            <a:spAutoFit/>
          </a:bodyPr>
          <a:lstStyle/>
          <a:p>
            <a:r>
              <a:rPr lang="en-US"/>
              <a:t>Local deployment with </a:t>
            </a:r>
            <a:r>
              <a:rPr lang="en-US" err="1"/>
              <a:t>gradio</a:t>
            </a:r>
            <a:endParaRPr lang="en-US"/>
          </a:p>
        </p:txBody>
      </p:sp>
    </p:spTree>
    <p:extLst>
      <p:ext uri="{BB962C8B-B14F-4D97-AF65-F5344CB8AC3E}">
        <p14:creationId xmlns:p14="http://schemas.microsoft.com/office/powerpoint/2010/main" val="2196303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11" name="Title 1">
            <a:extLst>
              <a:ext uri="{FF2B5EF4-FFF2-40B4-BE49-F238E27FC236}">
                <a16:creationId xmlns:a16="http://schemas.microsoft.com/office/drawing/2014/main" id="{D15F3042-7B78-3011-8304-158BF2D35133}"/>
              </a:ext>
            </a:extLst>
          </p:cNvPr>
          <p:cNvSpPr txBox="1">
            <a:spLocks/>
          </p:cNvSpPr>
          <p:nvPr/>
        </p:nvSpPr>
        <p:spPr>
          <a:xfrm>
            <a:off x="682256" y="665063"/>
            <a:ext cx="10112695" cy="921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a:lstStyle>
          <a:p>
            <a:r>
              <a:rPr lang="en-US"/>
              <a:t>Deployment</a:t>
            </a:r>
            <a:endParaRPr lang="tr-TR"/>
          </a:p>
        </p:txBody>
      </p:sp>
      <p:pic>
        <p:nvPicPr>
          <p:cNvPr id="6" name="Content Placeholder 6" descr="A screenshot of a computer&#10;&#10;Description automatically generated">
            <a:extLst>
              <a:ext uri="{FF2B5EF4-FFF2-40B4-BE49-F238E27FC236}">
                <a16:creationId xmlns:a16="http://schemas.microsoft.com/office/drawing/2014/main" id="{C51745CA-4DDE-E5EE-5A93-8768E0A6CEED}"/>
              </a:ext>
            </a:extLst>
          </p:cNvPr>
          <p:cNvPicPr>
            <a:picLocks noGrp="1" noChangeAspect="1"/>
          </p:cNvPicPr>
          <p:nvPr>
            <p:ph idx="1"/>
          </p:nvPr>
        </p:nvPicPr>
        <p:blipFill>
          <a:blip r:embed="rId2"/>
          <a:stretch>
            <a:fillRect/>
          </a:stretch>
        </p:blipFill>
        <p:spPr>
          <a:xfrm>
            <a:off x="928815" y="1939931"/>
            <a:ext cx="10337185" cy="4259818"/>
          </a:xfrm>
        </p:spPr>
      </p:pic>
      <p:sp>
        <p:nvSpPr>
          <p:cNvPr id="12" name="TextBox 11">
            <a:extLst>
              <a:ext uri="{FF2B5EF4-FFF2-40B4-BE49-F238E27FC236}">
                <a16:creationId xmlns:a16="http://schemas.microsoft.com/office/drawing/2014/main" id="{A2FD5660-DFC9-744D-2E11-F95F87A1623F}"/>
              </a:ext>
            </a:extLst>
          </p:cNvPr>
          <p:cNvSpPr txBox="1"/>
          <p:nvPr/>
        </p:nvSpPr>
        <p:spPr>
          <a:xfrm>
            <a:off x="837314" y="1427496"/>
            <a:ext cx="6097772" cy="369332"/>
          </a:xfrm>
          <a:prstGeom prst="rect">
            <a:avLst/>
          </a:prstGeom>
          <a:noFill/>
        </p:spPr>
        <p:txBody>
          <a:bodyPr wrap="square">
            <a:spAutoFit/>
          </a:bodyPr>
          <a:lstStyle/>
          <a:p>
            <a:r>
              <a:rPr lang="en-US"/>
              <a:t>Local deployment with </a:t>
            </a:r>
            <a:r>
              <a:rPr lang="en-US" err="1"/>
              <a:t>gradio</a:t>
            </a:r>
            <a:endParaRPr lang="en-US"/>
          </a:p>
        </p:txBody>
      </p:sp>
    </p:spTree>
    <p:extLst>
      <p:ext uri="{BB962C8B-B14F-4D97-AF65-F5344CB8AC3E}">
        <p14:creationId xmlns:p14="http://schemas.microsoft.com/office/powerpoint/2010/main" val="83625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a:solidFill>
                  <a:schemeClr val="accent1"/>
                </a:solidFill>
              </a:rPr>
              <a:t>Background</a:t>
            </a:r>
            <a:endParaRPr lang="en-US">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a:xfrm>
            <a:off x="1049144" y="2007219"/>
            <a:ext cx="6670093" cy="4169743"/>
          </a:xfrm>
        </p:spPr>
        <p:txBody>
          <a:bodyPr anchor="t">
            <a:noAutofit/>
          </a:bodyPr>
          <a:lstStyle/>
          <a:p>
            <a:pPr algn="just">
              <a:buFont typeface="Arial" panose="020B0604020202020204" pitchFamily="34" charset="0"/>
              <a:buChar char="•"/>
            </a:pPr>
            <a:r>
              <a:rPr lang="en-US" sz="1800"/>
              <a:t>Climate change poses a significant threat to food security by affecting crop yields, water availability, and livestock productivity.</a:t>
            </a:r>
          </a:p>
          <a:p>
            <a:pPr algn="just">
              <a:buFont typeface="Arial" panose="020B0604020202020204" pitchFamily="34" charset="0"/>
              <a:buChar char="•"/>
            </a:pPr>
            <a:r>
              <a:rPr lang="en-US" sz="1800"/>
              <a:t> Addressing climate change is essential for ensuring food security and combating hunger. Conversely, improving food security can also mitigate the impacts of climate change by reducing greenhouse gas emissions associated with agriculture and food production. </a:t>
            </a:r>
          </a:p>
          <a:p>
            <a:pPr algn="just">
              <a:buFont typeface="Arial" panose="020B0604020202020204" pitchFamily="34" charset="0"/>
              <a:buChar char="•"/>
            </a:pPr>
            <a:r>
              <a:rPr lang="en-US" sz="1800"/>
              <a:t>Projects those address both SDG 13 and SDG 2 are critical for creating a more sustainable and equitable world.</a:t>
            </a:r>
          </a:p>
          <a:p>
            <a:pPr algn="just">
              <a:buFont typeface="Arial" panose="020B0604020202020204" pitchFamily="34" charset="0"/>
              <a:buChar char="•"/>
            </a:pPr>
            <a:r>
              <a:rPr lang="en-US" sz="1800"/>
              <a:t>Traditional climate models project future climate scenarios but often </a:t>
            </a:r>
            <a:r>
              <a:rPr lang="en-US" sz="1800" b="1"/>
              <a:t>lack specific predictions on their effects on food security.</a:t>
            </a:r>
          </a:p>
          <a:p>
            <a:pPr algn="just">
              <a:buFont typeface="Arial" panose="020B0604020202020204" pitchFamily="34" charset="0"/>
              <a:buChar char="•"/>
            </a:pPr>
            <a:r>
              <a:rPr lang="en-US" sz="1800"/>
              <a:t>Systems exist for predicting weather patterns and natural disasters but may </a:t>
            </a:r>
            <a:r>
              <a:rPr lang="en-US" sz="1800" b="1"/>
              <a:t>not link these predictions directly to food security outcomes.</a:t>
            </a:r>
            <a:endParaRPr lang="tr-TR" sz="1800" b="1"/>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5" name="Picture 4" descr="A cracked ground with grass and sun&#10;&#10;Description automatically generated with medium confidence">
            <a:extLst>
              <a:ext uri="{FF2B5EF4-FFF2-40B4-BE49-F238E27FC236}">
                <a16:creationId xmlns:a16="http://schemas.microsoft.com/office/drawing/2014/main" id="{23B262C8-B69E-80DF-2DA1-81E8112EF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0623" y="2106449"/>
            <a:ext cx="3561908" cy="3379951"/>
          </a:xfrm>
          <a:prstGeom prst="rect">
            <a:avLst/>
          </a:prstGeom>
        </p:spPr>
      </p:pic>
      <p:sp>
        <p:nvSpPr>
          <p:cNvPr id="9" name="TextBox 8">
            <a:extLst>
              <a:ext uri="{FF2B5EF4-FFF2-40B4-BE49-F238E27FC236}">
                <a16:creationId xmlns:a16="http://schemas.microsoft.com/office/drawing/2014/main" id="{BEF515AD-E4DC-9217-1B78-9928C702D2D1}"/>
              </a:ext>
            </a:extLst>
          </p:cNvPr>
          <p:cNvSpPr txBox="1"/>
          <p:nvPr/>
        </p:nvSpPr>
        <p:spPr>
          <a:xfrm>
            <a:off x="7910622" y="5486400"/>
            <a:ext cx="6097772" cy="276999"/>
          </a:xfrm>
          <a:prstGeom prst="rect">
            <a:avLst/>
          </a:prstGeom>
          <a:noFill/>
        </p:spPr>
        <p:txBody>
          <a:bodyPr wrap="square">
            <a:spAutoFit/>
          </a:bodyPr>
          <a:lstStyle/>
          <a:p>
            <a:r>
              <a:rPr lang="en-US" sz="1200" i="1" u="sng"/>
              <a:t>Climate Change — As You Sow</a:t>
            </a:r>
          </a:p>
        </p:txBody>
      </p:sp>
    </p:spTree>
    <p:extLst>
      <p:ext uri="{BB962C8B-B14F-4D97-AF65-F5344CB8AC3E}">
        <p14:creationId xmlns:p14="http://schemas.microsoft.com/office/powerpoint/2010/main" val="48629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682256" y="665063"/>
            <a:ext cx="10112695" cy="921254"/>
          </a:xfrm>
        </p:spPr>
        <p:txBody>
          <a:bodyPr/>
          <a:lstStyle/>
          <a:p>
            <a:r>
              <a:rPr lang="en-US" b="1"/>
              <a:t>Deployment</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4" name="Picture 3" descr="A tractor on a field&#10;&#10;Description automatically generated">
            <a:extLst>
              <a:ext uri="{FF2B5EF4-FFF2-40B4-BE49-F238E27FC236}">
                <a16:creationId xmlns:a16="http://schemas.microsoft.com/office/drawing/2014/main" id="{C7E51977-3916-B2DD-5583-154B2A55E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47" y="1796754"/>
            <a:ext cx="5223430" cy="439618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31D19878-6896-BEBC-60BF-D9C6B75BA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938" y="1796754"/>
            <a:ext cx="5615115" cy="4396183"/>
          </a:xfrm>
          <a:prstGeom prst="rect">
            <a:avLst/>
          </a:prstGeom>
        </p:spPr>
      </p:pic>
      <p:sp>
        <p:nvSpPr>
          <p:cNvPr id="10" name="TextBox 9">
            <a:extLst>
              <a:ext uri="{FF2B5EF4-FFF2-40B4-BE49-F238E27FC236}">
                <a16:creationId xmlns:a16="http://schemas.microsoft.com/office/drawing/2014/main" id="{4B7C62BD-0E50-6DBB-95B1-3A74272E25F1}"/>
              </a:ext>
            </a:extLst>
          </p:cNvPr>
          <p:cNvSpPr txBox="1"/>
          <p:nvPr/>
        </p:nvSpPr>
        <p:spPr>
          <a:xfrm>
            <a:off x="682256" y="1427422"/>
            <a:ext cx="6097772" cy="369332"/>
          </a:xfrm>
          <a:prstGeom prst="rect">
            <a:avLst/>
          </a:prstGeom>
          <a:noFill/>
        </p:spPr>
        <p:txBody>
          <a:bodyPr wrap="square">
            <a:spAutoFit/>
          </a:bodyPr>
          <a:lstStyle/>
          <a:p>
            <a:r>
              <a:rPr lang="en-US"/>
              <a:t>Project’s website </a:t>
            </a:r>
          </a:p>
        </p:txBody>
      </p:sp>
    </p:spTree>
    <p:extLst>
      <p:ext uri="{BB962C8B-B14F-4D97-AF65-F5344CB8AC3E}">
        <p14:creationId xmlns:p14="http://schemas.microsoft.com/office/powerpoint/2010/main" val="2654622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682256" y="665063"/>
            <a:ext cx="10112695" cy="921254"/>
          </a:xfrm>
        </p:spPr>
        <p:txBody>
          <a:bodyPr/>
          <a:lstStyle/>
          <a:p>
            <a:r>
              <a:rPr lang="en-US" b="1"/>
              <a:t>Deployment</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10" name="TextBox 9">
            <a:extLst>
              <a:ext uri="{FF2B5EF4-FFF2-40B4-BE49-F238E27FC236}">
                <a16:creationId xmlns:a16="http://schemas.microsoft.com/office/drawing/2014/main" id="{4B7C62BD-0E50-6DBB-95B1-3A74272E25F1}"/>
              </a:ext>
            </a:extLst>
          </p:cNvPr>
          <p:cNvSpPr txBox="1"/>
          <p:nvPr/>
        </p:nvSpPr>
        <p:spPr>
          <a:xfrm>
            <a:off x="682256" y="1427422"/>
            <a:ext cx="6097772" cy="369332"/>
          </a:xfrm>
          <a:prstGeom prst="rect">
            <a:avLst/>
          </a:prstGeom>
          <a:noFill/>
        </p:spPr>
        <p:txBody>
          <a:bodyPr wrap="square">
            <a:spAutoFit/>
          </a:bodyPr>
          <a:lstStyle/>
          <a:p>
            <a:r>
              <a:rPr lang="en-US"/>
              <a:t>Project’s website </a:t>
            </a:r>
          </a:p>
        </p:txBody>
      </p:sp>
      <p:pic>
        <p:nvPicPr>
          <p:cNvPr id="6" name="Picture 5" descr="A screenshot of a web page&#10;&#10;Description automatically generated">
            <a:extLst>
              <a:ext uri="{FF2B5EF4-FFF2-40B4-BE49-F238E27FC236}">
                <a16:creationId xmlns:a16="http://schemas.microsoft.com/office/drawing/2014/main" id="{57508C16-79A1-5D81-6B49-AC878B79A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377" y="1427423"/>
            <a:ext cx="5903409" cy="298509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9519430-7D64-6AF5-A740-BE57AE98B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2030819"/>
            <a:ext cx="5066189" cy="452741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1D5720D-7639-41B2-13BF-B62D58460B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5378" y="4518838"/>
            <a:ext cx="5903408" cy="2039391"/>
          </a:xfrm>
          <a:prstGeom prst="rect">
            <a:avLst/>
          </a:prstGeom>
        </p:spPr>
      </p:pic>
    </p:spTree>
    <p:extLst>
      <p:ext uri="{BB962C8B-B14F-4D97-AF65-F5344CB8AC3E}">
        <p14:creationId xmlns:p14="http://schemas.microsoft.com/office/powerpoint/2010/main" val="2235267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a:xfrm>
            <a:off x="682256" y="665063"/>
            <a:ext cx="10112695" cy="921254"/>
          </a:xfrm>
        </p:spPr>
        <p:txBody>
          <a:bodyPr/>
          <a:lstStyle/>
          <a:p>
            <a:r>
              <a:rPr lang="en-US" b="1"/>
              <a:t>Deployment</a:t>
            </a:r>
            <a:endParaRPr lang="tr-T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
        <p:nvSpPr>
          <p:cNvPr id="10" name="TextBox 9">
            <a:extLst>
              <a:ext uri="{FF2B5EF4-FFF2-40B4-BE49-F238E27FC236}">
                <a16:creationId xmlns:a16="http://schemas.microsoft.com/office/drawing/2014/main" id="{4B7C62BD-0E50-6DBB-95B1-3A74272E25F1}"/>
              </a:ext>
            </a:extLst>
          </p:cNvPr>
          <p:cNvSpPr txBox="1"/>
          <p:nvPr/>
        </p:nvSpPr>
        <p:spPr>
          <a:xfrm>
            <a:off x="682256" y="1427422"/>
            <a:ext cx="6097772" cy="369332"/>
          </a:xfrm>
          <a:prstGeom prst="rect">
            <a:avLst/>
          </a:prstGeom>
          <a:noFill/>
        </p:spPr>
        <p:txBody>
          <a:bodyPr wrap="square">
            <a:spAutoFit/>
          </a:bodyPr>
          <a:lstStyle/>
          <a:p>
            <a:r>
              <a:rPr lang="en-US"/>
              <a:t>Project’s website </a:t>
            </a:r>
          </a:p>
        </p:txBody>
      </p:sp>
      <p:pic>
        <p:nvPicPr>
          <p:cNvPr id="3" name="Picture 2" descr="A group of people with text&#10;&#10;Description automatically generated">
            <a:extLst>
              <a:ext uri="{FF2B5EF4-FFF2-40B4-BE49-F238E27FC236}">
                <a16:creationId xmlns:a16="http://schemas.microsoft.com/office/drawing/2014/main" id="{A0FE91A0-C836-6CC8-09F8-FFA8F6D87094}"/>
              </a:ext>
            </a:extLst>
          </p:cNvPr>
          <p:cNvPicPr>
            <a:picLocks noChangeAspect="1"/>
          </p:cNvPicPr>
          <p:nvPr/>
        </p:nvPicPr>
        <p:blipFill>
          <a:blip r:embed="rId2"/>
          <a:stretch>
            <a:fillRect/>
          </a:stretch>
        </p:blipFill>
        <p:spPr>
          <a:xfrm>
            <a:off x="858982" y="2234242"/>
            <a:ext cx="5029200" cy="3830390"/>
          </a:xfrm>
          <a:prstGeom prst="rect">
            <a:avLst/>
          </a:prstGeom>
        </p:spPr>
      </p:pic>
      <p:pic>
        <p:nvPicPr>
          <p:cNvPr id="9" name="Picture 8" descr="A screenshot of a group of people&#10;&#10;Description automatically generated">
            <a:extLst>
              <a:ext uri="{FF2B5EF4-FFF2-40B4-BE49-F238E27FC236}">
                <a16:creationId xmlns:a16="http://schemas.microsoft.com/office/drawing/2014/main" id="{633C30AC-4303-02A5-ACB7-33E723CBD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497" y="2234242"/>
            <a:ext cx="5029200" cy="3830390"/>
          </a:xfrm>
          <a:prstGeom prst="rect">
            <a:avLst/>
          </a:prstGeom>
        </p:spPr>
      </p:pic>
    </p:spTree>
    <p:extLst>
      <p:ext uri="{BB962C8B-B14F-4D97-AF65-F5344CB8AC3E}">
        <p14:creationId xmlns:p14="http://schemas.microsoft.com/office/powerpoint/2010/main" val="1472933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b="1" err="1"/>
              <a:t>Future</a:t>
            </a:r>
            <a:r>
              <a:rPr lang="tr-TR" b="1"/>
              <a:t> </a:t>
            </a:r>
            <a:r>
              <a:rPr lang="tr-TR" b="1" err="1"/>
              <a:t>Work</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514350" indent="-514350" algn="just">
              <a:buFont typeface="+mj-lt"/>
              <a:buAutoNum type="arabicParenR"/>
            </a:pPr>
            <a:r>
              <a:rPr lang="en-US"/>
              <a:t>Develop models predicting crop yield impacts under different climate scenarios.</a:t>
            </a:r>
          </a:p>
          <a:p>
            <a:pPr marL="514350" indent="-514350" algn="just">
              <a:buFont typeface="+mj-lt"/>
              <a:buAutoNum type="arabicParenR"/>
            </a:pPr>
            <a:r>
              <a:rPr lang="en-US"/>
              <a:t>Create decision support systems for farmers based on ML analysis of local conditions.</a:t>
            </a:r>
          </a:p>
          <a:p>
            <a:pPr marL="514350" indent="-514350" algn="just">
              <a:buFont typeface="+mj-lt"/>
              <a:buAutoNum type="arabicParenR"/>
            </a:pPr>
            <a:r>
              <a:rPr lang="en-US" sz="2800"/>
              <a:t>Study the Global Hunger Index (GHI): Examine the relationship between key climate variables and the Global Hunger Index to understand their combined effect on global hunger levels.</a:t>
            </a:r>
          </a:p>
        </p:txBody>
      </p:sp>
      <p:sp>
        <p:nvSpPr>
          <p:cNvPr id="5" name="TextBox 4">
            <a:extLst>
              <a:ext uri="{FF2B5EF4-FFF2-40B4-BE49-F238E27FC236}">
                <a16:creationId xmlns:a16="http://schemas.microsoft.com/office/drawing/2014/main" id="{384D96C8-FF8C-FF1F-F7FC-8D636C9E744D}"/>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2234076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a:t>References</a:t>
            </a:r>
          </a:p>
        </p:txBody>
      </p:sp>
      <p:sp>
        <p:nvSpPr>
          <p:cNvPr id="4" name="Content Placeholder 3">
            <a:extLst>
              <a:ext uri="{FF2B5EF4-FFF2-40B4-BE49-F238E27FC236}">
                <a16:creationId xmlns:a16="http://schemas.microsoft.com/office/drawing/2014/main" id="{87B3D5D2-6BDD-200E-3526-D8A93E03FE6B}"/>
              </a:ext>
            </a:extLst>
          </p:cNvPr>
          <p:cNvSpPr>
            <a:spLocks noGrp="1"/>
          </p:cNvSpPr>
          <p:nvPr>
            <p:ph idx="1"/>
          </p:nvPr>
        </p:nvSpPr>
        <p:spPr/>
        <p:txBody>
          <a:bodyPr>
            <a:normAutofit fontScale="47500" lnSpcReduction="20000"/>
          </a:bodyPr>
          <a:lstStyle/>
          <a:p>
            <a:pPr algn="just"/>
            <a:r>
              <a:rPr lang="en-US"/>
              <a:t>Climate Change — As You Sow. (n.d.). Retrieved September 25, 2024, from </a:t>
            </a:r>
            <a:r>
              <a:rPr lang="en-US">
                <a:hlinkClick r:id="rId2"/>
              </a:rPr>
              <a:t>https://www.asyousow.org/our-work/climate-and-energy/climate-change</a:t>
            </a:r>
            <a:endParaRPr lang="en-US"/>
          </a:p>
          <a:p>
            <a:pPr algn="just"/>
            <a:r>
              <a:rPr lang="en-US"/>
              <a:t>Parry ML, Rosenzweig C, Iglesias A, Livermore M, Fischer G. Effects of climate change on global food production under SRES emissions and socio-economic scenarios. Global Environ Chang. 2004;14(1):53–67.</a:t>
            </a:r>
          </a:p>
          <a:p>
            <a:pPr algn="just"/>
            <a:r>
              <a:rPr lang="en-US"/>
              <a:t>Khan F, Khan F, </a:t>
            </a:r>
            <a:r>
              <a:rPr lang="en-US" err="1"/>
              <a:t>Liou</a:t>
            </a:r>
            <a:r>
              <a:rPr lang="en-US"/>
              <a:t> YA, Khan F, </a:t>
            </a:r>
            <a:r>
              <a:rPr lang="en-US" err="1"/>
              <a:t>Spöck</a:t>
            </a:r>
            <a:r>
              <a:rPr lang="en-US"/>
              <a:t> G, Wang X, et al. Assessing the impacts of temperature extremes on agriculture yield and projecting future extremes using machine learning and deep learning approaches with CMIP6 data. Int J Appl Earth </a:t>
            </a:r>
            <a:r>
              <a:rPr lang="en-US" err="1"/>
              <a:t>Obs</a:t>
            </a:r>
            <a:r>
              <a:rPr lang="en-US"/>
              <a:t> </a:t>
            </a:r>
            <a:r>
              <a:rPr lang="en-US" err="1"/>
              <a:t>Geoinf</a:t>
            </a:r>
            <a:r>
              <a:rPr lang="en-US"/>
              <a:t>. 2024;132(300).</a:t>
            </a:r>
          </a:p>
          <a:p>
            <a:pPr algn="just"/>
            <a:r>
              <a:rPr lang="en-US"/>
              <a:t>Xiong R, Peng H, Chen X, Shuai C. Machine learning-enhanced evaluation of food security across 169 economies. Environ Dev Sustain [Internet]. 2024;(0123456789). Available from: </a:t>
            </a:r>
            <a:r>
              <a:rPr lang="en-US">
                <a:hlinkClick r:id="rId3"/>
              </a:rPr>
              <a:t>https://doi.org/10.1007/s10668-024-05212-1</a:t>
            </a:r>
            <a:endParaRPr lang="en-US"/>
          </a:p>
          <a:p>
            <a:pPr algn="just"/>
            <a:r>
              <a:rPr lang="en-US" err="1"/>
              <a:t>Tubiello</a:t>
            </a:r>
            <a:r>
              <a:rPr lang="en-US"/>
              <a:t> FN. System of Environmental-Economic Accounting for Agriculture, Forestry and Fisheries</a:t>
            </a:r>
          </a:p>
          <a:p>
            <a:pPr algn="just"/>
            <a:r>
              <a:rPr lang="en-US"/>
              <a:t>Food Security Indicators [Presentation]. 2016;(June):24–6. Available from: </a:t>
            </a:r>
            <a:r>
              <a:rPr lang="en-US">
                <a:hlinkClick r:id="rId4"/>
              </a:rPr>
              <a:t>https://seea.un.org/sites/seea.un.org/files/food_security_indicators.pdf</a:t>
            </a:r>
            <a:endParaRPr lang="en-US"/>
          </a:p>
          <a:p>
            <a:pPr algn="just"/>
            <a:r>
              <a:rPr lang="en-US"/>
              <a:t>WAITRO SDG2 Workgroup Webinar- Harvesting Global Solutions: Uniting for Zero Hunger Research Collaborations and Funding Opportunities - WAITRO. (n.d.). Retrieved October 1, 2024, from </a:t>
            </a:r>
            <a:r>
              <a:rPr lang="en-US">
                <a:hlinkClick r:id="rId5"/>
              </a:rPr>
              <a:t>https://waitro.org/event/waitro-sdg2-workgroup-webinar-harvesting-global-solutions-uniting-for-zero-hunger-research-collaborations-and-funding-opportunities/</a:t>
            </a:r>
            <a:endParaRPr lang="en-US"/>
          </a:p>
          <a:p>
            <a:pPr algn="just"/>
            <a:r>
              <a:rPr lang="en-US"/>
              <a:t>Artificial Intelligence and Global Challenges — Zero Hunger | by DAIA | DAIA | </a:t>
            </a:r>
            <a:r>
              <a:rPr lang="en-US" b="1"/>
              <a:t>Medium</a:t>
            </a:r>
            <a:r>
              <a:rPr lang="en-US"/>
              <a:t>. (n.d.). Retrieved October 1, 2024, from </a:t>
            </a:r>
            <a:r>
              <a:rPr lang="en-US">
                <a:hlinkClick r:id="rId6"/>
              </a:rPr>
              <a:t>https://medium.com/daia/artificial-intelligence-and-global-challenges-a-plan-for-progress-603efece1905</a:t>
            </a:r>
            <a:endParaRPr lang="en-US"/>
          </a:p>
          <a:p>
            <a:pPr algn="just"/>
            <a:r>
              <a:rPr lang="en-US"/>
              <a:t>Climate Change • Integrated Water Resource Management - from traditional knowledge to modern techniques • Department of Earth Sciences. (n.d.). Retrieved October 1, 2024, from </a:t>
            </a:r>
            <a:r>
              <a:rPr lang="en-US">
                <a:hlinkClick r:id="rId7"/>
              </a:rPr>
              <a:t>https://www.geo.fu-berlin.de/en/v/iwrm/Implementation/water_and_the_physical_environment/Climate-and-Climate-Change/climate_change/index.html</a:t>
            </a:r>
            <a:endParaRPr lang="en-US"/>
          </a:p>
          <a:p>
            <a:pPr algn="just"/>
            <a:endParaRPr lang="en-US"/>
          </a:p>
        </p:txBody>
      </p:sp>
      <p:sp>
        <p:nvSpPr>
          <p:cNvPr id="5" name="TextBox 4">
            <a:extLst>
              <a:ext uri="{FF2B5EF4-FFF2-40B4-BE49-F238E27FC236}">
                <a16:creationId xmlns:a16="http://schemas.microsoft.com/office/drawing/2014/main" id="{720BD25A-33DA-62BB-4D58-79DFD193F16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3937316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BF0A447-09FE-4C82-9183-4BB6FE9805EC}"/>
              </a:ext>
            </a:extLst>
          </p:cNvPr>
          <p:cNvSpPr>
            <a:spLocks noGrp="1"/>
          </p:cNvSpPr>
          <p:nvPr>
            <p:ph type="title"/>
          </p:nvPr>
        </p:nvSpPr>
        <p:spPr/>
        <p:txBody>
          <a:bodyPr/>
          <a:lstStyle/>
          <a:p>
            <a:r>
              <a:rPr lang="en-CA"/>
              <a:t>Thank</a:t>
            </a:r>
            <a:r>
              <a:rPr lang="en-US"/>
              <a:t> </a:t>
            </a:r>
            <a:r>
              <a:rPr lang="en-CA"/>
              <a:t>you!</a:t>
            </a:r>
            <a:endParaRPr lang="en-US"/>
          </a:p>
        </p:txBody>
      </p:sp>
      <p:pic>
        <p:nvPicPr>
          <p:cNvPr id="15" name="Content Placeholder 14">
            <a:extLst>
              <a:ext uri="{FF2B5EF4-FFF2-40B4-BE49-F238E27FC236}">
                <a16:creationId xmlns:a16="http://schemas.microsoft.com/office/drawing/2014/main" id="{8623F5AB-9A95-66EE-7E7D-4B7F69EB8D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3452" y="2818440"/>
            <a:ext cx="2482855" cy="2482855"/>
          </a:xfrm>
        </p:spPr>
      </p:pic>
      <p:pic>
        <p:nvPicPr>
          <p:cNvPr id="3" name="Picture 2">
            <a:extLst>
              <a:ext uri="{FF2B5EF4-FFF2-40B4-BE49-F238E27FC236}">
                <a16:creationId xmlns:a16="http://schemas.microsoft.com/office/drawing/2014/main" id="{9DE0807B-0AF4-A78A-8B9C-7DC4DEFD0CFD}"/>
              </a:ext>
            </a:extLst>
          </p:cNvPr>
          <p:cNvPicPr>
            <a:picLocks noChangeAspect="1"/>
          </p:cNvPicPr>
          <p:nvPr/>
        </p:nvPicPr>
        <p:blipFill>
          <a:blip r:embed="rId4"/>
          <a:stretch>
            <a:fillRect/>
          </a:stretch>
        </p:blipFill>
        <p:spPr>
          <a:xfrm>
            <a:off x="8526090" y="3141200"/>
            <a:ext cx="2626258" cy="2008584"/>
          </a:xfrm>
          <a:prstGeom prst="rect">
            <a:avLst/>
          </a:prstGeom>
        </p:spPr>
      </p:pic>
      <p:pic>
        <p:nvPicPr>
          <p:cNvPr id="4" name="Picture 3" descr="A blue text on a black background&#10;&#10;Description automatically generated with low confidence">
            <a:extLst>
              <a:ext uri="{FF2B5EF4-FFF2-40B4-BE49-F238E27FC236}">
                <a16:creationId xmlns:a16="http://schemas.microsoft.com/office/drawing/2014/main" id="{1A9D06FE-2446-6AC3-98EB-7117519DA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505" y="3336909"/>
            <a:ext cx="3311164" cy="1617165"/>
          </a:xfrm>
          <a:prstGeom prst="rect">
            <a:avLst/>
          </a:prstGeom>
        </p:spPr>
      </p:pic>
      <p:sp>
        <p:nvSpPr>
          <p:cNvPr id="5" name="TextBox 4">
            <a:extLst>
              <a:ext uri="{FF2B5EF4-FFF2-40B4-BE49-F238E27FC236}">
                <a16:creationId xmlns:a16="http://schemas.microsoft.com/office/drawing/2014/main" id="{49A709F5-91F0-A745-9890-74813078BE1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140573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a:solidFill>
                  <a:schemeClr val="accent1"/>
                </a:solidFill>
              </a:rPr>
              <a:t>Background</a:t>
            </a:r>
            <a:endParaRPr lang="en-US">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a:xfrm>
            <a:off x="1049145" y="2007219"/>
            <a:ext cx="6053404" cy="4169743"/>
          </a:xfrm>
        </p:spPr>
        <p:txBody>
          <a:bodyPr anchor="t">
            <a:noAutofit/>
          </a:bodyPr>
          <a:lstStyle/>
          <a:p>
            <a:pPr algn="just">
              <a:buFont typeface="Wingdings" panose="05000000000000000000" pitchFamily="2" charset="2"/>
              <a:buChar char="Ø"/>
            </a:pPr>
            <a:r>
              <a:rPr lang="en-US" sz="2400"/>
              <a:t>Project importance:</a:t>
            </a:r>
          </a:p>
          <a:p>
            <a:pPr marL="0" indent="0" algn="just">
              <a:buNone/>
            </a:pPr>
            <a:endParaRPr lang="en-US"/>
          </a:p>
          <a:p>
            <a:pPr algn="just">
              <a:buFont typeface="Wingdings" panose="05000000000000000000" pitchFamily="2" charset="2"/>
              <a:buChar char="q"/>
            </a:pPr>
            <a:r>
              <a:rPr lang="en-US" sz="2200"/>
              <a:t>Machine learning models can process and integrate large datasets, including climate data, agricultural productivity records, and hunger indices, to identify complex patterns and relationships.</a:t>
            </a:r>
          </a:p>
          <a:p>
            <a:pPr algn="just">
              <a:buFont typeface="Wingdings" panose="05000000000000000000" pitchFamily="2" charset="2"/>
              <a:buChar char="q"/>
            </a:pPr>
            <a:r>
              <a:rPr lang="en-US" sz="2200"/>
              <a:t>Our project uses machine learning and deep learning to predict climate change impacts on food security.</a:t>
            </a:r>
          </a:p>
          <a:p>
            <a:pPr algn="just">
              <a:buFont typeface="Wingdings" panose="05000000000000000000" pitchFamily="2" charset="2"/>
              <a:buChar char="q"/>
            </a:pPr>
            <a:r>
              <a:rPr lang="en-US" sz="2200"/>
              <a:t>Enhanced Predictive Accuracy: More precise forecasts of climate effects on agriculture for better planning and resource allocation.</a:t>
            </a: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9" name="Picture 8" descr="A map of the world made of cereals&#10;&#10;Description automatically generated">
            <a:extLst>
              <a:ext uri="{FF2B5EF4-FFF2-40B4-BE49-F238E27FC236}">
                <a16:creationId xmlns:a16="http://schemas.microsoft.com/office/drawing/2014/main" id="{9F7E5397-C5DA-FB3E-7BC3-6F24BF25A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2315" y="1144916"/>
            <a:ext cx="2765873" cy="2413591"/>
          </a:xfrm>
          <a:prstGeom prst="rect">
            <a:avLst/>
          </a:prstGeom>
        </p:spPr>
      </p:pic>
      <p:pic>
        <p:nvPicPr>
          <p:cNvPr id="11" name="Picture 10" descr="A logo of wheat growing in a field&#10;&#10;Description automatically generated">
            <a:extLst>
              <a:ext uri="{FF2B5EF4-FFF2-40B4-BE49-F238E27FC236}">
                <a16:creationId xmlns:a16="http://schemas.microsoft.com/office/drawing/2014/main" id="{677D4D02-8400-A3B3-427C-603C114D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3924185"/>
            <a:ext cx="3625702" cy="2413591"/>
          </a:xfrm>
          <a:prstGeom prst="rect">
            <a:avLst/>
          </a:prstGeom>
        </p:spPr>
      </p:pic>
      <p:sp>
        <p:nvSpPr>
          <p:cNvPr id="5" name="TextBox 4">
            <a:extLst>
              <a:ext uri="{FF2B5EF4-FFF2-40B4-BE49-F238E27FC236}">
                <a16:creationId xmlns:a16="http://schemas.microsoft.com/office/drawing/2014/main" id="{941ABCC8-2D6A-672C-725B-9644E3EA3046}"/>
              </a:ext>
            </a:extLst>
          </p:cNvPr>
          <p:cNvSpPr txBox="1"/>
          <p:nvPr/>
        </p:nvSpPr>
        <p:spPr>
          <a:xfrm>
            <a:off x="7772401" y="3558507"/>
            <a:ext cx="2126511" cy="276999"/>
          </a:xfrm>
          <a:prstGeom prst="rect">
            <a:avLst/>
          </a:prstGeom>
          <a:noFill/>
        </p:spPr>
        <p:txBody>
          <a:bodyPr wrap="square">
            <a:spAutoFit/>
          </a:bodyPr>
          <a:lstStyle/>
          <a:p>
            <a:r>
              <a:rPr lang="en-US" sz="1200" b="1" i="1"/>
              <a:t>WAITRO SDG2. 2023 </a:t>
            </a:r>
          </a:p>
        </p:txBody>
      </p:sp>
      <p:sp>
        <p:nvSpPr>
          <p:cNvPr id="10" name="TextBox 9">
            <a:extLst>
              <a:ext uri="{FF2B5EF4-FFF2-40B4-BE49-F238E27FC236}">
                <a16:creationId xmlns:a16="http://schemas.microsoft.com/office/drawing/2014/main" id="{764A316C-517C-1FB5-125D-78DBD26E8E34}"/>
              </a:ext>
            </a:extLst>
          </p:cNvPr>
          <p:cNvSpPr txBox="1"/>
          <p:nvPr/>
        </p:nvSpPr>
        <p:spPr>
          <a:xfrm>
            <a:off x="7684681" y="6337776"/>
            <a:ext cx="3625702" cy="276999"/>
          </a:xfrm>
          <a:prstGeom prst="rect">
            <a:avLst/>
          </a:prstGeom>
          <a:noFill/>
        </p:spPr>
        <p:txBody>
          <a:bodyPr wrap="square">
            <a:spAutoFit/>
          </a:bodyPr>
          <a:lstStyle/>
          <a:p>
            <a:r>
              <a:rPr lang="en-US" sz="1200" b="1" i="1"/>
              <a:t>Medium. 2018</a:t>
            </a:r>
            <a:endParaRPr lang="en-US" sz="1200" i="1"/>
          </a:p>
        </p:txBody>
      </p:sp>
    </p:spTree>
    <p:extLst>
      <p:ext uri="{BB962C8B-B14F-4D97-AF65-F5344CB8AC3E}">
        <p14:creationId xmlns:p14="http://schemas.microsoft.com/office/powerpoint/2010/main" val="3645665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a:xfrm>
            <a:off x="3179134" y="1064779"/>
            <a:ext cx="7973214" cy="921254"/>
          </a:xfrm>
        </p:spPr>
        <p:txBody>
          <a:bodyPr>
            <a:normAutofit/>
          </a:bodyPr>
          <a:lstStyle/>
          <a:p>
            <a:r>
              <a:rPr lang="en-US"/>
              <a:t>Objectives</a:t>
            </a:r>
            <a:endParaRPr lang="en-US">
              <a:solidFill>
                <a:schemeClr val="accent1"/>
              </a:solidFill>
            </a:endParaRPr>
          </a:p>
        </p:txBody>
      </p:sp>
      <p:sp>
        <p:nvSpPr>
          <p:cNvPr id="6" name="Text Placeholder 5">
            <a:extLst>
              <a:ext uri="{FF2B5EF4-FFF2-40B4-BE49-F238E27FC236}">
                <a16:creationId xmlns:a16="http://schemas.microsoft.com/office/drawing/2014/main" id="{758080CA-6A48-CBE0-6A73-68F0348FC0EB}"/>
              </a:ext>
            </a:extLst>
          </p:cNvPr>
          <p:cNvSpPr>
            <a:spLocks noGrp="1"/>
          </p:cNvSpPr>
          <p:nvPr>
            <p:ph idx="1"/>
          </p:nvPr>
        </p:nvSpPr>
        <p:spPr>
          <a:xfrm>
            <a:off x="3179134" y="2007220"/>
            <a:ext cx="7973213" cy="3330324"/>
          </a:xfrm>
        </p:spPr>
        <p:txBody>
          <a:bodyPr vert="horz" lIns="91440" tIns="45720" rIns="91440" bIns="45720" rtlCol="0" anchor="t">
            <a:normAutofit/>
          </a:bodyPr>
          <a:lstStyle/>
          <a:p>
            <a:pPr marL="0" indent="0" algn="just">
              <a:buNone/>
            </a:pPr>
            <a:r>
              <a:rPr lang="en-US" sz="2000" dirty="0"/>
              <a:t>Project objectives:</a:t>
            </a:r>
            <a:endParaRPr lang="en-US" sz="2000">
              <a:ea typeface="Calibri"/>
              <a:cs typeface="Calibri"/>
            </a:endParaRPr>
          </a:p>
          <a:p>
            <a:pPr marL="800100" lvl="1" indent="-342900" algn="just">
              <a:buFont typeface="+mj-lt"/>
              <a:buAutoNum type="arabicPeriod"/>
            </a:pPr>
            <a:r>
              <a:rPr lang="en-US" sz="2000" dirty="0"/>
              <a:t>Develop predictive models to estimate the impact of climate change on crop yields using historical climate and agricultural data.</a:t>
            </a:r>
            <a:endParaRPr lang="en-US" sz="2000">
              <a:ea typeface="Calibri"/>
              <a:cs typeface="Calibri"/>
            </a:endParaRPr>
          </a:p>
          <a:p>
            <a:pPr marL="800100" lvl="1" indent="-342900" algn="just">
              <a:buFont typeface="+mj-lt"/>
              <a:buAutoNum type="arabicPeriod"/>
            </a:pPr>
            <a:r>
              <a:rPr lang="en-US" sz="2000" dirty="0"/>
              <a:t>Identify and analyze key climate variables that significantly affect food security.</a:t>
            </a:r>
            <a:endParaRPr lang="en-US" sz="2000">
              <a:ea typeface="Calibri"/>
              <a:cs typeface="Calibri"/>
            </a:endParaRPr>
          </a:p>
          <a:p>
            <a:pPr marL="800100" lvl="1" indent="-342900" algn="just">
              <a:buFont typeface="+mj-lt"/>
              <a:buAutoNum type="arabicPeriod"/>
            </a:pPr>
            <a:r>
              <a:rPr lang="en-US" sz="2000" dirty="0"/>
              <a:t>Enhance understanding of regional vulnerabilities to climate change and suggest targeted interventions.</a:t>
            </a:r>
            <a:endParaRPr lang="tr-TR" sz="2000" dirty="0"/>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0155C02-6C32-64F1-6DDB-DFD84D21522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pic>
        <p:nvPicPr>
          <p:cNvPr id="4" name="Picture 3" descr="A robot standing on a beach&#10;&#10;Description automatically generated">
            <a:extLst>
              <a:ext uri="{FF2B5EF4-FFF2-40B4-BE49-F238E27FC236}">
                <a16:creationId xmlns:a16="http://schemas.microsoft.com/office/drawing/2014/main" id="{AEB9035A-784F-3A8F-17B9-306AE7B3F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2910" y="4117079"/>
            <a:ext cx="2849047" cy="2330462"/>
          </a:xfrm>
          <a:prstGeom prst="rect">
            <a:avLst/>
          </a:prstGeom>
        </p:spPr>
      </p:pic>
      <p:pic>
        <p:nvPicPr>
          <p:cNvPr id="9" name="Picture 8">
            <a:extLst>
              <a:ext uri="{FF2B5EF4-FFF2-40B4-BE49-F238E27FC236}">
                <a16:creationId xmlns:a16="http://schemas.microsoft.com/office/drawing/2014/main" id="{04AFBCCE-BEE2-F58D-1261-3D8A8F67C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7" y="1064779"/>
            <a:ext cx="2934108" cy="4474784"/>
          </a:xfrm>
          <a:prstGeom prst="rect">
            <a:avLst/>
          </a:prstGeom>
        </p:spPr>
      </p:pic>
      <p:sp>
        <p:nvSpPr>
          <p:cNvPr id="8" name="TextBox 7">
            <a:extLst>
              <a:ext uri="{FF2B5EF4-FFF2-40B4-BE49-F238E27FC236}">
                <a16:creationId xmlns:a16="http://schemas.microsoft.com/office/drawing/2014/main" id="{E273D096-0EF0-63D0-63F2-3C715D2241EC}"/>
              </a:ext>
            </a:extLst>
          </p:cNvPr>
          <p:cNvSpPr txBox="1"/>
          <p:nvPr/>
        </p:nvSpPr>
        <p:spPr>
          <a:xfrm>
            <a:off x="245027" y="5660732"/>
            <a:ext cx="2849047" cy="276999"/>
          </a:xfrm>
          <a:prstGeom prst="rect">
            <a:avLst/>
          </a:prstGeom>
          <a:noFill/>
        </p:spPr>
        <p:txBody>
          <a:bodyPr wrap="square">
            <a:spAutoFit/>
          </a:bodyPr>
          <a:lstStyle/>
          <a:p>
            <a:r>
              <a:rPr lang="en-US" sz="1200" b="1" i="1" err="1"/>
              <a:t>Geofao</a:t>
            </a:r>
            <a:r>
              <a:rPr lang="en-US" sz="1200" b="1" i="1"/>
              <a:t>. 2013</a:t>
            </a:r>
          </a:p>
        </p:txBody>
      </p:sp>
    </p:spTree>
    <p:extLst>
      <p:ext uri="{BB962C8B-B14F-4D97-AF65-F5344CB8AC3E}">
        <p14:creationId xmlns:p14="http://schemas.microsoft.com/office/powerpoint/2010/main" val="3264645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68E-F8B2-9C08-30C4-42B3A3C94769}"/>
              </a:ext>
            </a:extLst>
          </p:cNvPr>
          <p:cNvSpPr>
            <a:spLocks noGrp="1"/>
          </p:cNvSpPr>
          <p:nvPr>
            <p:ph type="title"/>
          </p:nvPr>
        </p:nvSpPr>
        <p:spPr/>
        <p:txBody>
          <a:bodyPr/>
          <a:lstStyle/>
          <a:p>
            <a:r>
              <a:rPr lang="tr-TR" b="1"/>
              <a:t>SDG Relation</a:t>
            </a:r>
            <a:endParaRPr lang="tr-TR"/>
          </a:p>
        </p:txBody>
      </p:sp>
      <p:sp>
        <p:nvSpPr>
          <p:cNvPr id="3" name="Content Placeholder 2">
            <a:extLst>
              <a:ext uri="{FF2B5EF4-FFF2-40B4-BE49-F238E27FC236}">
                <a16:creationId xmlns:a16="http://schemas.microsoft.com/office/drawing/2014/main" id="{AAC0B6D8-ADB6-6B8E-39CB-37E8237FF97F}"/>
              </a:ext>
            </a:extLst>
          </p:cNvPr>
          <p:cNvSpPr>
            <a:spLocks noGrp="1"/>
          </p:cNvSpPr>
          <p:nvPr>
            <p:ph idx="1"/>
          </p:nvPr>
        </p:nvSpPr>
        <p:spPr/>
        <p:txBody>
          <a:bodyPr vert="horz" lIns="91440" tIns="45720" rIns="91440" bIns="45720" rtlCol="0" anchor="t">
            <a:normAutofit/>
          </a:bodyPr>
          <a:lstStyle/>
          <a:p>
            <a:endParaRPr lang="en-US">
              <a:cs typeface="Calibri"/>
            </a:endParaRPr>
          </a:p>
          <a:p>
            <a:pPr algn="just">
              <a:buFont typeface="Wingdings" panose="05000000000000000000" pitchFamily="2" charset="2"/>
              <a:buChar char="q"/>
            </a:pPr>
            <a:r>
              <a:rPr lang="en-US">
                <a:ea typeface="+mn-lt"/>
                <a:cs typeface="+mn-lt"/>
              </a:rPr>
              <a:t>Our project tackles the </a:t>
            </a:r>
            <a:r>
              <a:rPr lang="en-US" b="1">
                <a:ea typeface="+mn-lt"/>
                <a:cs typeface="+mn-lt"/>
              </a:rPr>
              <a:t>2nd and 13th Sustainable Development </a:t>
            </a:r>
            <a:r>
              <a:rPr lang="en-US">
                <a:ea typeface="+mn-lt"/>
                <a:cs typeface="+mn-lt"/>
              </a:rPr>
              <a:t>Goals, concentrating on zero hunger and climate action. </a:t>
            </a:r>
          </a:p>
          <a:p>
            <a:pPr algn="just">
              <a:buFont typeface="Wingdings" panose="05000000000000000000" pitchFamily="2" charset="2"/>
              <a:buChar char="q"/>
            </a:pPr>
            <a:r>
              <a:rPr lang="en-US">
                <a:ea typeface="+mn-lt"/>
                <a:cs typeface="+mn-lt"/>
              </a:rPr>
              <a:t>By integrating these objectives, we seek to examine the impact of climate change on food security by predicting essential factors like </a:t>
            </a:r>
            <a:r>
              <a:rPr lang="en-US" b="1">
                <a:ea typeface="+mn-lt"/>
                <a:cs typeface="+mn-lt"/>
              </a:rPr>
              <a:t>crop yield</a:t>
            </a:r>
            <a:r>
              <a:rPr lang="en-US">
                <a:ea typeface="+mn-lt"/>
                <a:cs typeface="+mn-lt"/>
              </a:rPr>
              <a:t>, </a:t>
            </a:r>
            <a:r>
              <a:rPr lang="en-US" b="1">
                <a:ea typeface="+mn-lt"/>
                <a:cs typeface="+mn-lt"/>
              </a:rPr>
              <a:t>cereal production</a:t>
            </a:r>
            <a:r>
              <a:rPr lang="en-US">
                <a:ea typeface="+mn-lt"/>
                <a:cs typeface="+mn-lt"/>
              </a:rPr>
              <a:t>, and </a:t>
            </a:r>
            <a:r>
              <a:rPr lang="en-US" b="1">
                <a:ea typeface="+mn-lt"/>
                <a:cs typeface="+mn-lt"/>
              </a:rPr>
              <a:t>undernourishment</a:t>
            </a:r>
            <a:r>
              <a:rPr lang="en-US">
                <a:ea typeface="+mn-lt"/>
                <a:cs typeface="+mn-lt"/>
              </a:rPr>
              <a:t>, utilizing climatological data as inputs.</a:t>
            </a:r>
            <a:endParaRPr lang="en-US"/>
          </a:p>
          <a:p>
            <a:pPr marL="0" indent="0">
              <a:buNone/>
            </a:pPr>
            <a:endParaRPr lang="tr-TR"/>
          </a:p>
        </p:txBody>
      </p:sp>
      <p:sp>
        <p:nvSpPr>
          <p:cNvPr id="5" name="TextBox 4">
            <a:extLst>
              <a:ext uri="{FF2B5EF4-FFF2-40B4-BE49-F238E27FC236}">
                <a16:creationId xmlns:a16="http://schemas.microsoft.com/office/drawing/2014/main" id="{0AEE5AD5-D9A0-D3E3-831A-DFD32B6A633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187217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pPr algn="ctr"/>
            <a:r>
              <a:rPr lang="en-US" dirty="0">
                <a:ea typeface="+mj-lt"/>
                <a:cs typeface="+mj-lt"/>
              </a:rPr>
              <a:t>Data</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62793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a:t>Data Collection</a:t>
            </a:r>
            <a:r>
              <a:rPr lang="tr-TR" b="1"/>
              <a:t> </a:t>
            </a:r>
            <a:endParaRPr lang="tr-TR"/>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p:txBody>
          <a:bodyPr vert="horz" lIns="91440" tIns="45720" rIns="91440" bIns="45720" rtlCol="0" anchor="t">
            <a:normAutofit/>
          </a:bodyPr>
          <a:lstStyle/>
          <a:p>
            <a:pPr algn="justLow">
              <a:buFont typeface="Arial" panose="020B0604020202020204" pitchFamily="34" charset="0"/>
              <a:buChar char="•"/>
            </a:pPr>
            <a:r>
              <a:rPr lang="en-US"/>
              <a:t>Sources of the dataset:</a:t>
            </a:r>
          </a:p>
          <a:p>
            <a:pPr marL="0" indent="0" algn="justLow">
              <a:buNone/>
            </a:pPr>
            <a:r>
              <a:rPr lang="en-US">
                <a:ea typeface="+mn-lt"/>
                <a:cs typeface="+mn-lt"/>
              </a:rPr>
              <a:t>1. </a:t>
            </a:r>
            <a:r>
              <a:rPr lang="en-US">
                <a:ea typeface="+mn-lt"/>
                <a:cs typeface="+mn-lt"/>
                <a:hlinkClick r:id="rId3"/>
              </a:rPr>
              <a:t>The Humanitarian Data Exchange (humdata.org)</a:t>
            </a:r>
            <a:r>
              <a:rPr lang="en-US">
                <a:ea typeface="+mn-lt"/>
                <a:cs typeface="+mn-lt"/>
              </a:rPr>
              <a:t>, where we sourced data concerning natural resources and climate data, among others.</a:t>
            </a:r>
          </a:p>
          <a:p>
            <a:pPr marL="0" indent="0" algn="justLow">
              <a:buNone/>
            </a:pPr>
            <a:r>
              <a:rPr lang="en-US">
                <a:ea typeface="Calibri"/>
                <a:cs typeface="Calibri"/>
              </a:rPr>
              <a:t>2. </a:t>
            </a:r>
            <a:r>
              <a:rPr lang="en-US">
                <a:ea typeface="Calibri"/>
                <a:cs typeface="Calibri"/>
                <a:hlinkClick r:id="rId4"/>
              </a:rPr>
              <a:t>The FAOSTAT database</a:t>
            </a:r>
            <a:r>
              <a:rPr lang="en-US">
                <a:ea typeface="Calibri"/>
                <a:cs typeface="Calibri"/>
              </a:rPr>
              <a:t>, from which we have obtained data pertaining to food security.</a:t>
            </a:r>
            <a:endParaRPr lang="en-US"/>
          </a:p>
          <a:p>
            <a:endParaRPr lang="en-US">
              <a:ea typeface="Calibri" panose="020F0502020204030204"/>
              <a:cs typeface="Calibri" panose="020F0502020204030204"/>
            </a:endParaRPr>
          </a:p>
          <a:p>
            <a:endParaRPr lang="en-US" b="1">
              <a:cs typeface="Calibri" panose="020F0502020204030204"/>
            </a:endParaRPr>
          </a:p>
          <a:p>
            <a:endParaRPr lang="en-US" b="1">
              <a:ea typeface="Calibri" panose="020F0502020204030204"/>
              <a:cs typeface="Calibri" panose="020F0502020204030204"/>
            </a:endParaRPr>
          </a:p>
          <a:p>
            <a:endParaRPr lang="tr-TR">
              <a:ea typeface="Calibri" panose="020F0502020204030204"/>
              <a:cs typeface="Calibri" panose="020F0502020204030204"/>
            </a:endParaRP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Frontier Tech Leaders </a:t>
            </a:r>
            <a:r>
              <a:rPr lang="en-US" sz="1200" err="1">
                <a:cs typeface="Calibri"/>
              </a:rPr>
              <a:t>Programme</a:t>
            </a:r>
            <a:r>
              <a:rPr lang="en-US" sz="1200">
                <a:cs typeface="Calibri"/>
              </a:rPr>
              <a:t> Global Cohort 1</a:t>
            </a:r>
            <a:endParaRPr lang="en-US" sz="1200"/>
          </a:p>
        </p:txBody>
      </p:sp>
    </p:spTree>
    <p:extLst>
      <p:ext uri="{BB962C8B-B14F-4D97-AF65-F5344CB8AC3E}">
        <p14:creationId xmlns:p14="http://schemas.microsoft.com/office/powerpoint/2010/main" val="1912544320"/>
      </p:ext>
    </p:extLst>
  </p:cSld>
  <p:clrMapOvr>
    <a:masterClrMapping/>
  </p:clrMapOvr>
</p:sld>
</file>

<file path=ppt/theme/theme1.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2.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3.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FEFFFF"/>
      </a:accent3>
      <a:accent4>
        <a:srgbClr val="FE567D"/>
      </a:accent4>
      <a:accent5>
        <a:srgbClr val="5B9BD5"/>
      </a:accent5>
      <a:accent6>
        <a:srgbClr val="FFFEFD"/>
      </a:accent6>
      <a:hlink>
        <a:srgbClr val="FDFFFD"/>
      </a:hlink>
      <a:folHlink>
        <a:srgbClr val="FFFEF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4.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0fdd8e-88fe-4f99-bfd0-3ae93114a4f3">
      <UserInfo>
        <DisplayName>Ipek beril Benli</DisplayName>
        <AccountId>43</AccountId>
        <AccountType/>
      </UserInfo>
    </SharedWithUsers>
    <_activity xmlns="8a02e5bf-1a8b-43a7-b6e4-e00971ac38b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7725D565E70AE409D9D8521281182FE" ma:contentTypeVersion="13" ma:contentTypeDescription="Ein neues Dokument erstellen." ma:contentTypeScope="" ma:versionID="70ad7bf2adec0e9bdda0fa4cfc1495e8">
  <xsd:schema xmlns:xsd="http://www.w3.org/2001/XMLSchema" xmlns:xs="http://www.w3.org/2001/XMLSchema" xmlns:p="http://schemas.microsoft.com/office/2006/metadata/properties" xmlns:ns3="8a02e5bf-1a8b-43a7-b6e4-e00971ac38bd" xmlns:ns4="5b0fdd8e-88fe-4f99-bfd0-3ae93114a4f3" targetNamespace="http://schemas.microsoft.com/office/2006/metadata/properties" ma:root="true" ma:fieldsID="6587820c27d8aeeb5a106b6487510628" ns3:_="" ns4:_="">
    <xsd:import namespace="8a02e5bf-1a8b-43a7-b6e4-e00971ac38bd"/>
    <xsd:import namespace="5b0fdd8e-88fe-4f99-bfd0-3ae93114a4f3"/>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4:SharedWithUsers" minOccurs="0"/>
                <xsd:element ref="ns4:SharedWithDetails" minOccurs="0"/>
                <xsd:element ref="ns4:SharingHintHash" minOccurs="0"/>
                <xsd:element ref="ns3:_activity" minOccurs="0"/>
                <xsd:element ref="ns3:MediaServiceSearchProperties" minOccurs="0"/>
                <xsd:element ref="ns3:MediaServiceGenerationTime" minOccurs="0"/>
                <xsd:element ref="ns3:MediaServiceEventHashCode" minOccurs="0"/>
                <xsd:element ref="ns3:MediaServiceSystemTag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02e5bf-1a8b-43a7-b6e4-e00971ac3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0fdd8e-88fe-4f99-bfd0-3ae93114a4f3" elementFormDefault="qualified">
    <xsd:import namespace="http://schemas.microsoft.com/office/2006/documentManagement/types"/>
    <xsd:import namespace="http://schemas.microsoft.com/office/infopath/2007/PartnerControls"/>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element name="SharingHintHash" ma:index="13"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EDE2C8-FC7C-4381-A834-6FD8DD37E8B0}">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5b0fdd8e-88fe-4f99-bfd0-3ae93114a4f3"/>
    <ds:schemaRef ds:uri="8a02e5bf-1a8b-43a7-b6e4-e00971ac38bd"/>
    <ds:schemaRef ds:uri="http://www.w3.org/XML/1998/namespace"/>
  </ds:schemaRefs>
</ds:datastoreItem>
</file>

<file path=customXml/itemProps2.xml><?xml version="1.0" encoding="utf-8"?>
<ds:datastoreItem xmlns:ds="http://schemas.openxmlformats.org/officeDocument/2006/customXml" ds:itemID="{1673DD53-6A06-4588-9E9A-777572FF2106}">
  <ds:schemaRefs>
    <ds:schemaRef ds:uri="http://schemas.microsoft.com/sharepoint/v3/contenttype/forms"/>
  </ds:schemaRefs>
</ds:datastoreItem>
</file>

<file path=customXml/itemProps3.xml><?xml version="1.0" encoding="utf-8"?>
<ds:datastoreItem xmlns:ds="http://schemas.openxmlformats.org/officeDocument/2006/customXml" ds:itemID="{8169A83D-C59E-408C-A414-429BFB2F9115}">
  <ds:schemaRefs>
    <ds:schemaRef ds:uri="5b0fdd8e-88fe-4f99-bfd0-3ae93114a4f3"/>
    <ds:schemaRef ds:uri="8a02e5bf-1a8b-43a7-b6e4-e00971ac38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4</TotalTime>
  <Words>1855</Words>
  <Application>Microsoft Office PowerPoint</Application>
  <PresentationFormat>Widescreen</PresentationFormat>
  <Paragraphs>190</Paragraphs>
  <Slides>45</Slides>
  <Notes>11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Arial</vt:lpstr>
      <vt:lpstr>Calibri</vt:lpstr>
      <vt:lpstr>Calibri Light</vt:lpstr>
      <vt:lpstr>Courier New</vt:lpstr>
      <vt:lpstr>Helvetica Neue Thin</vt:lpstr>
      <vt:lpstr>Times New Roman</vt:lpstr>
      <vt:lpstr>Wingdings</vt:lpstr>
      <vt:lpstr>frontiertech</vt:lpstr>
      <vt:lpstr>frontiertech</vt:lpstr>
      <vt:lpstr>frontiertech</vt:lpstr>
      <vt:lpstr>frontiertech</vt:lpstr>
      <vt:lpstr>Impacts of climate change on food Security</vt:lpstr>
      <vt:lpstr>Outline</vt:lpstr>
      <vt:lpstr>Concept note and implementation plan</vt:lpstr>
      <vt:lpstr>Background</vt:lpstr>
      <vt:lpstr>Background</vt:lpstr>
      <vt:lpstr>Objectives</vt:lpstr>
      <vt:lpstr>SDG Relation</vt:lpstr>
      <vt:lpstr>Data</vt:lpstr>
      <vt:lpstr>Data Collection </vt:lpstr>
      <vt:lpstr>Data Collection </vt:lpstr>
      <vt:lpstr>Cont.… Preprocessing steps during data collection</vt:lpstr>
      <vt:lpstr>PowerPoint Presentation</vt:lpstr>
      <vt:lpstr>Cont.… Preprocessing steps during data collection</vt:lpstr>
      <vt:lpstr>Data Collection </vt:lpstr>
      <vt:lpstr>Cont.… Handling missing values</vt:lpstr>
      <vt:lpstr>Exploratory Data Analysis (EDA) and Feature Engineering</vt:lpstr>
      <vt:lpstr>Cont.… Process of creating or transforming features</vt:lpstr>
      <vt:lpstr>Cont.… Process of creating or transforming features</vt:lpstr>
      <vt:lpstr>Cont.… Process of creating or transforming features</vt:lpstr>
      <vt:lpstr>Cont.… Process of creating or transforming features</vt:lpstr>
      <vt:lpstr>Cont.… Process of creating or transforming features</vt:lpstr>
      <vt:lpstr>Cont.… Process of creating or transforming features</vt:lpstr>
      <vt:lpstr>Cont.… Process of creating or transforming features</vt:lpstr>
      <vt:lpstr>Model</vt:lpstr>
      <vt:lpstr>Predictions :</vt:lpstr>
      <vt:lpstr>Cont… Predictions :</vt:lpstr>
      <vt:lpstr>PowerPoint Presentation</vt:lpstr>
      <vt:lpstr>PowerPoint Presentation</vt:lpstr>
      <vt:lpstr>PowerPoint Presentation</vt:lpstr>
      <vt:lpstr>PowerPoint Presentation</vt:lpstr>
      <vt:lpstr>PowerPoint Presentation</vt:lpstr>
      <vt:lpstr>Results</vt:lpstr>
      <vt:lpstr>Evaluation Results</vt:lpstr>
      <vt:lpstr>Evaluation Results</vt:lpstr>
      <vt:lpstr>Evaluation Results</vt:lpstr>
      <vt:lpstr>Evaluation Results</vt:lpstr>
      <vt:lpstr>Deployment</vt:lpstr>
      <vt:lpstr>Deployment</vt:lpstr>
      <vt:lpstr>PowerPoint Presentation</vt:lpstr>
      <vt:lpstr>Deployment</vt:lpstr>
      <vt:lpstr>Deployment</vt:lpstr>
      <vt:lpstr>Deployment</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Fulchany Nanith</cp:lastModifiedBy>
  <cp:revision>82</cp:revision>
  <dcterms:created xsi:type="dcterms:W3CDTF">2023-07-17T12:29:49Z</dcterms:created>
  <dcterms:modified xsi:type="dcterms:W3CDTF">2024-10-01T19:23:26Z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0x01010027725D565E70AE409D9D8521281182FE</vt:lpwstr>
  </property>
  <property fmtid="{D5CDD505-2E9C-101B-9397-08002B2CF9AE}" pid="3" name="MediaServiceImageTags">
    <vt:lpwstr/>
  </property>
</Properties>
</file>